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56" r:id="rId5"/>
    <p:sldId id="280" r:id="rId6"/>
    <p:sldId id="258" r:id="rId7"/>
    <p:sldId id="287" r:id="rId8"/>
    <p:sldId id="278" r:id="rId9"/>
    <p:sldId id="260" r:id="rId10"/>
    <p:sldId id="279" r:id="rId11"/>
    <p:sldId id="283" r:id="rId12"/>
    <p:sldId id="284" r:id="rId13"/>
    <p:sldId id="259" r:id="rId14"/>
    <p:sldId id="285" r:id="rId15"/>
    <p:sldId id="282" r:id="rId16"/>
    <p:sldId id="286" r:id="rId17"/>
    <p:sldId id="291" r:id="rId18"/>
    <p:sldId id="288" r:id="rId19"/>
    <p:sldId id="289" r:id="rId20"/>
    <p:sldId id="290"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94641" autoAdjust="0"/>
  </p:normalViewPr>
  <p:slideViewPr>
    <p:cSldViewPr snapToGrid="0">
      <p:cViewPr varScale="1">
        <p:scale>
          <a:sx n="89" d="100"/>
          <a:sy n="89" d="100"/>
        </p:scale>
        <p:origin x="437" y="8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10/21/2023</a:t>
            </a:fld>
            <a:endParaRPr lang="en-US" dirty="0"/>
          </a:p>
        </p:txBody>
      </p:sp>
      <p:sp>
        <p:nvSpPr>
          <p:cNvPr id="4" name="Footer Placeholder 3">
            <a:extLst>
              <a:ext uri="{FF2B5EF4-FFF2-40B4-BE49-F238E27FC236}">
                <a16:creationId xmlns:a16="http://schemas.microsoft.com/office/drawing/2014/main" xmlns=""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10/21/2023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1D96E-4CA2-485E-9EE5-CEB7143ACC3B}" type="slidenum">
              <a:rPr lang="en-US" smtClean="0"/>
              <a:t>17</a:t>
            </a:fld>
            <a:endParaRPr lang="en-US" dirty="0"/>
          </a:p>
        </p:txBody>
      </p:sp>
    </p:spTree>
    <p:extLst>
      <p:ext uri="{BB962C8B-B14F-4D97-AF65-F5344CB8AC3E}">
        <p14:creationId xmlns:p14="http://schemas.microsoft.com/office/powerpoint/2010/main" val="19369946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xmlns=""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xmlns=""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xmlns=""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xmlns=""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xmlns=""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xmlns=""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xmlns=""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xmlns=""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xmlns=""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xmlns=""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xmlns=""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xmlns=""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xmlns=""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xmlns=""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xmlns=""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xmlns=""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xmlns=""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xmlns=""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xmlns=""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xmlns=""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xmlns=""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xmlns=""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xmlns=""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xmlns="" id="{38BF2BB6-8F62-424E-B01D-F90A0DB7BFBB}"/>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xmlns=""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xmlns=""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xmlns=""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xmlns=""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xmlns=""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xmlns=""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xmlns=""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xmlns=""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xmlns=""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xmlns=""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xmlns=""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xmlns=""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xmlns=""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xmlns=""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xmlns=""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xmlns=""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xmlns=""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xmlns=""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xmlns=""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xmlns=""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xmlns=""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xmlns=""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xmlns=""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xmlns=""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xmlns=""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xmlns=""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xmlns=""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xmlns=""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xmlns=""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xmlns=""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xmlns=""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xmlns=""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xmlns=""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xmlns=""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xmlns=""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xmlns=""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xmlns=""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xmlns=""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xmlns=""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xmlns=""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xmlns=""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xmlns=""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xmlns=""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xmlns=""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xmlns=""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xmlns=""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xmlns=""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xmlns=""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xmlns=""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xmlns=""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xmlns=""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xmlns=""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xmlns=""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xmlns=""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xmlns=""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xmlns=""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xmlns=""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xmlns=""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xmlns=""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xmlns=""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xmlns=""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xmlns=""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xmlns=""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xmlns=""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xmlns=""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xmlns=""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xmlns=""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xmlns=""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xmlns=""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xmlns=""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xmlns=""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xmlns=""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xmlns=""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xmlns=""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xmlns=""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xmlns=""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xmlns=""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xmlns=""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xmlns=""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xmlns=""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xmlns=""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xmlns=""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xmlns=""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xmlns=""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xmlns=""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xmlns=""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xmlns=""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xmlns=""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xmlns=""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xmlns=""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xmlns=""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xmlns=""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xmlns=""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xmlns=""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xmlns=""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xmlns=""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xmlns=""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xmlns=""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xmlns=""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xmlns=""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xmlns=""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xmlns=""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xmlns=""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xmlns=""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xmlns=""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xmlns=""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xmlns=""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xmlns=""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xmlns=""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xmlns=""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xmlns=""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xmlns=""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xmlns=""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xmlns=""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xmlns=""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xmlns=""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xmlns=""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xmlns=""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xmlns=""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xmlns=""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xmlns=""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xmlns=""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xmlns=""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xmlns=""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xmlns=""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xmlns=""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xmlns=""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xmlns="" id="{137D1BF6-CA32-48D3-B8AE-5D5C621A7EB5}"/>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xmlns=""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xmlns=""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xmlns=""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xmlns=""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xmlns=""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xmlns=""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xmlns=""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xmlns=""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xmlns=""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xmlns=""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xmlns=""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xmlns=""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xmlns=""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xmlns=""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xmlns=""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xmlns=""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xmlns=""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xmlns=""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xmlns=""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xmlns=""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xmlns=""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xmlns=""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xmlns=""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xmlns=""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xmlns=""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xmlns=""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xmlns=""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xmlns=""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xmlns=""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xmlns=""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xmlns=""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xmlns=""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xmlns=""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xmlns=""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xmlns=""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xmlns=""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xmlns=""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xmlns=""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xmlns=""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xmlns=""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xmlns=""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xmlns=""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xmlns=""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xmlns=""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xmlns=""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xmlns=""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xmlns=""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xmlns=""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xmlns=""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xmlns=""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xmlns=""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xmlns=""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xmlns=""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xmlns=""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xmlns=""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xmlns=""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xmlns=""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xmlns=""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xmlns=""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xmlns=""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xmlns=""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xmlns=""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xmlns=""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xmlns=""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xmlns=""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xmlns=""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xmlns=""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xmlns=""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xmlns=""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xmlns=""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xmlns=""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xmlns=""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xmlns=""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xmlns=""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xmlns=""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xmlns=""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xmlns=""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xmlns=""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xmlns=""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xmlns=""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xmlns=""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xmlns=""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xmlns=""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xmlns=""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xmlns=""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xmlns=""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xmlns=""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xmlns=""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xmlns=""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xmlns=""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xmlns=""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xmlns=""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xmlns=""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xmlns=""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xmlns=""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xmlns=""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xmlns=""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xmlns=""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xmlns=""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xmlns=""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xmlns=""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xmlns=""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xmlns=""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xmlns=""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file:///\\bod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26538111-F05F-4730-AE7A-CC980834CF9D}"/>
              </a:ext>
            </a:extLst>
          </p:cNvPr>
          <p:cNvSpPr txBox="1"/>
          <p:nvPr/>
        </p:nvSpPr>
        <p:spPr>
          <a:xfrm>
            <a:off x="1295400" y="1371600"/>
            <a:ext cx="9601200" cy="1569660"/>
          </a:xfrm>
          <a:prstGeom prst="rect">
            <a:avLst/>
          </a:prstGeom>
          <a:noFill/>
        </p:spPr>
        <p:txBody>
          <a:bodyPr wrap="square" rtlCol="0">
            <a:spAutoFit/>
          </a:bodyPr>
          <a:lstStyle/>
          <a:p>
            <a:r>
              <a:rPr lang="en-IN" sz="4800" dirty="0">
                <a:ln w="0"/>
                <a:solidFill>
                  <a:schemeClr val="accent2">
                    <a:lumMod val="20000"/>
                    <a:lumOff val="80000"/>
                  </a:schemeClr>
                </a:solidFill>
              </a:rPr>
              <a:t>DSA KICKSTART</a:t>
            </a:r>
          </a:p>
          <a:p>
            <a:r>
              <a:rPr lang="en-IN" sz="4800" dirty="0">
                <a:ln w="0"/>
                <a:solidFill>
                  <a:schemeClr val="accent2">
                    <a:lumMod val="20000"/>
                    <a:lumOff val="80000"/>
                  </a:schemeClr>
                </a:solidFill>
              </a:rPr>
              <a:t>BUILDING STRONG FOUNDATIONS</a:t>
            </a:r>
          </a:p>
        </p:txBody>
      </p:sp>
      <p:sp>
        <p:nvSpPr>
          <p:cNvPr id="9" name="TextBox 8">
            <a:extLst>
              <a:ext uri="{FF2B5EF4-FFF2-40B4-BE49-F238E27FC236}">
                <a16:creationId xmlns:a16="http://schemas.microsoft.com/office/drawing/2014/main" xmlns="" id="{40AF115F-D4CD-5F6D-64FC-AF5D9DFF06CE}"/>
              </a:ext>
            </a:extLst>
          </p:cNvPr>
          <p:cNvSpPr txBox="1"/>
          <p:nvPr/>
        </p:nvSpPr>
        <p:spPr>
          <a:xfrm>
            <a:off x="1295400" y="3296980"/>
            <a:ext cx="7955280" cy="954107"/>
          </a:xfrm>
          <a:prstGeom prst="rect">
            <a:avLst/>
          </a:prstGeom>
          <a:noFill/>
        </p:spPr>
        <p:txBody>
          <a:bodyPr wrap="square" rtlCol="0">
            <a:spAutoFit/>
          </a:bodyPr>
          <a:lstStyle/>
          <a:p>
            <a:r>
              <a:rPr lang="en-IN" sz="2800" dirty="0">
                <a:solidFill>
                  <a:schemeClr val="tx2">
                    <a:lumMod val="40000"/>
                    <a:lumOff val="60000"/>
                  </a:schemeClr>
                </a:solidFill>
              </a:rPr>
              <a:t>TOPIC : LOOPS, FUNCTIONS AND METHODS</a:t>
            </a:r>
          </a:p>
          <a:p>
            <a:r>
              <a:rPr lang="en-IN" sz="2800" dirty="0">
                <a:solidFill>
                  <a:schemeClr val="tx2">
                    <a:lumMod val="40000"/>
                    <a:lumOff val="60000"/>
                  </a:schemeClr>
                </a:solidFill>
              </a:rPr>
              <a:t>PRESENTED BY :  SHRUTI DESHPANDE</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mn it exit! Exit! EXIT! – ProgrammerHumor.io">
            <a:extLst>
              <a:ext uri="{FF2B5EF4-FFF2-40B4-BE49-F238E27FC236}">
                <a16:creationId xmlns:a16="http://schemas.microsoft.com/office/drawing/2014/main" xmlns="" id="{704E3A27-0295-5415-6F84-B9CC869BD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423863"/>
            <a:ext cx="6591300" cy="602773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8413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B9BE5790-2223-1D1D-54A3-CA65718707EF}"/>
              </a:ext>
            </a:extLst>
          </p:cNvPr>
          <p:cNvSpPr txBox="1"/>
          <p:nvPr/>
        </p:nvSpPr>
        <p:spPr>
          <a:xfrm>
            <a:off x="802640" y="800576"/>
            <a:ext cx="10556240" cy="1569660"/>
          </a:xfrm>
          <a:prstGeom prst="rect">
            <a:avLst/>
          </a:prstGeom>
          <a:noFill/>
        </p:spPr>
        <p:txBody>
          <a:bodyPr wrap="square">
            <a:spAutoFit/>
          </a:bodyPr>
          <a:lstStyle/>
          <a:p>
            <a:pPr algn="l"/>
            <a:r>
              <a:rPr lang="en-US" sz="2400" b="1" i="0" dirty="0">
                <a:solidFill>
                  <a:srgbClr val="FFFF00"/>
                </a:solidFill>
                <a:effectLst/>
                <a:latin typeface="Söhne"/>
              </a:rPr>
              <a:t>Continue Statement:</a:t>
            </a:r>
            <a:endParaRPr lang="en-US" sz="2400" b="0" i="0" dirty="0">
              <a:solidFill>
                <a:srgbClr val="FFFF00"/>
              </a:solidFill>
              <a:effectLst/>
              <a:latin typeface="Söhne"/>
            </a:endParaRPr>
          </a:p>
          <a:p>
            <a:pPr algn="l">
              <a:buFont typeface="Arial" panose="020B0604020202020204" pitchFamily="34" charset="0"/>
              <a:buChar char="•"/>
            </a:pPr>
            <a:r>
              <a:rPr lang="en-US" sz="2400" b="0" i="0" dirty="0">
                <a:solidFill>
                  <a:srgbClr val="FFFF00"/>
                </a:solidFill>
                <a:effectLst/>
                <a:latin typeface="Söhne"/>
              </a:rPr>
              <a:t>The "continue" statement is used to skip the current iteration of a loop and move to the next iteration. It is commonly used when a specific condition is met, and you want to skip the remaining code for that iteration.</a:t>
            </a:r>
          </a:p>
        </p:txBody>
      </p:sp>
      <p:sp>
        <p:nvSpPr>
          <p:cNvPr id="19" name="TextBox 18">
            <a:extLst>
              <a:ext uri="{FF2B5EF4-FFF2-40B4-BE49-F238E27FC236}">
                <a16:creationId xmlns:a16="http://schemas.microsoft.com/office/drawing/2014/main" xmlns="" id="{EF077B56-B2E7-A95D-2DDA-7938E2740114}"/>
              </a:ext>
            </a:extLst>
          </p:cNvPr>
          <p:cNvSpPr txBox="1"/>
          <p:nvPr/>
        </p:nvSpPr>
        <p:spPr>
          <a:xfrm>
            <a:off x="203200" y="3065700"/>
            <a:ext cx="6096000" cy="3139321"/>
          </a:xfrm>
          <a:prstGeom prst="rect">
            <a:avLst/>
          </a:prstGeom>
          <a:noFill/>
        </p:spPr>
        <p:txBody>
          <a:bodyPr wrap="square">
            <a:spAutoFit/>
          </a:bodyPr>
          <a:lstStyle/>
          <a:p>
            <a:r>
              <a:rPr lang="en-IN" dirty="0">
                <a:solidFill>
                  <a:schemeClr val="bg1"/>
                </a:solidFill>
              </a:rPr>
              <a:t>public class </a:t>
            </a:r>
            <a:r>
              <a:rPr lang="en-IN" dirty="0" err="1">
                <a:solidFill>
                  <a:schemeClr val="bg1"/>
                </a:solidFill>
              </a:rPr>
              <a:t>ContinueExample</a:t>
            </a:r>
            <a:r>
              <a:rPr lang="en-IN" dirty="0">
                <a:solidFill>
                  <a:schemeClr val="bg1"/>
                </a:solidFill>
              </a:rPr>
              <a:t> {</a:t>
            </a:r>
          </a:p>
          <a:p>
            <a:r>
              <a:rPr lang="en-IN" dirty="0">
                <a:solidFill>
                  <a:schemeClr val="bg1"/>
                </a:solidFill>
              </a:rPr>
              <a:t>    public static void main(String[] </a:t>
            </a:r>
            <a:r>
              <a:rPr lang="en-IN" dirty="0" err="1">
                <a:solidFill>
                  <a:schemeClr val="bg1"/>
                </a:solidFill>
              </a:rPr>
              <a:t>args</a:t>
            </a:r>
            <a:r>
              <a:rPr lang="en-IN" dirty="0">
                <a:solidFill>
                  <a:schemeClr val="bg1"/>
                </a:solidFill>
              </a:rPr>
              <a:t>) {</a:t>
            </a:r>
          </a:p>
          <a:p>
            <a:r>
              <a:rPr lang="en-IN" dirty="0">
                <a:solidFill>
                  <a:schemeClr val="bg1"/>
                </a:solidFill>
              </a:rPr>
              <a:t>        for (int </a:t>
            </a:r>
            <a:r>
              <a:rPr lang="en-IN" dirty="0" err="1">
                <a:solidFill>
                  <a:schemeClr val="bg1"/>
                </a:solidFill>
              </a:rPr>
              <a:t>i</a:t>
            </a:r>
            <a:r>
              <a:rPr lang="en-IN" dirty="0">
                <a:solidFill>
                  <a:schemeClr val="bg1"/>
                </a:solidFill>
              </a:rPr>
              <a:t> = 1; </a:t>
            </a:r>
            <a:r>
              <a:rPr lang="en-IN" dirty="0" err="1">
                <a:solidFill>
                  <a:schemeClr val="bg1"/>
                </a:solidFill>
              </a:rPr>
              <a:t>i</a:t>
            </a:r>
            <a:r>
              <a:rPr lang="en-IN" dirty="0">
                <a:solidFill>
                  <a:schemeClr val="bg1"/>
                </a:solidFill>
              </a:rPr>
              <a:t> &lt;= 5; </a:t>
            </a:r>
            <a:r>
              <a:rPr lang="en-IN" dirty="0" err="1">
                <a:solidFill>
                  <a:schemeClr val="bg1"/>
                </a:solidFill>
              </a:rPr>
              <a:t>i</a:t>
            </a:r>
            <a:r>
              <a:rPr lang="en-IN" dirty="0">
                <a:solidFill>
                  <a:schemeClr val="bg1"/>
                </a:solidFill>
              </a:rPr>
              <a:t>++) {</a:t>
            </a:r>
          </a:p>
          <a:p>
            <a:r>
              <a:rPr lang="en-IN" dirty="0">
                <a:solidFill>
                  <a:schemeClr val="bg1"/>
                </a:solidFill>
              </a:rPr>
              <a:t>            if (</a:t>
            </a:r>
            <a:r>
              <a:rPr lang="en-IN" dirty="0" err="1">
                <a:solidFill>
                  <a:schemeClr val="bg1"/>
                </a:solidFill>
              </a:rPr>
              <a:t>i</a:t>
            </a:r>
            <a:r>
              <a:rPr lang="en-IN" dirty="0">
                <a:solidFill>
                  <a:schemeClr val="bg1"/>
                </a:solidFill>
              </a:rPr>
              <a:t> == 3) {</a:t>
            </a:r>
          </a:p>
          <a:p>
            <a:r>
              <a:rPr lang="en-IN" dirty="0">
                <a:solidFill>
                  <a:schemeClr val="bg1"/>
                </a:solidFill>
              </a:rPr>
              <a:t>                continue; // This will skip the current iteration when </a:t>
            </a:r>
            <a:r>
              <a:rPr lang="en-IN" dirty="0" err="1">
                <a:solidFill>
                  <a:schemeClr val="bg1"/>
                </a:solidFill>
              </a:rPr>
              <a:t>i</a:t>
            </a:r>
            <a:r>
              <a:rPr lang="en-IN" dirty="0">
                <a:solidFill>
                  <a:schemeClr val="bg1"/>
                </a:solidFill>
              </a:rPr>
              <a:t> is 3</a:t>
            </a:r>
          </a:p>
          <a:p>
            <a:r>
              <a:rPr lang="en-IN" dirty="0">
                <a:solidFill>
                  <a:schemeClr val="bg1"/>
                </a:solidFill>
              </a:rPr>
              <a:t>            }</a:t>
            </a:r>
          </a:p>
          <a:p>
            <a:r>
              <a:rPr lang="en-IN" dirty="0">
                <a:solidFill>
                  <a:schemeClr val="bg1"/>
                </a:solidFill>
              </a:rPr>
              <a:t>            </a:t>
            </a:r>
            <a:r>
              <a:rPr lang="en-IN" dirty="0" err="1">
                <a:solidFill>
                  <a:schemeClr val="bg1"/>
                </a:solidFill>
              </a:rPr>
              <a:t>System.out.println</a:t>
            </a:r>
            <a:r>
              <a:rPr lang="en-IN" dirty="0">
                <a:solidFill>
                  <a:schemeClr val="bg1"/>
                </a:solidFill>
              </a:rPr>
              <a:t>(</a:t>
            </a:r>
            <a:r>
              <a:rPr lang="en-IN" dirty="0" err="1">
                <a:solidFill>
                  <a:schemeClr val="bg1"/>
                </a:solidFill>
              </a:rPr>
              <a:t>i</a:t>
            </a:r>
            <a:r>
              <a:rPr lang="en-IN" dirty="0">
                <a:solidFill>
                  <a:schemeClr val="bg1"/>
                </a:solidFill>
              </a:rPr>
              <a:t>);</a:t>
            </a:r>
          </a:p>
          <a:p>
            <a:r>
              <a:rPr lang="en-IN" dirty="0">
                <a:solidFill>
                  <a:schemeClr val="bg1"/>
                </a:solidFill>
              </a:rPr>
              <a:t>        }</a:t>
            </a:r>
          </a:p>
          <a:p>
            <a:r>
              <a:rPr lang="en-IN" dirty="0">
                <a:solidFill>
                  <a:schemeClr val="bg1"/>
                </a:solidFill>
              </a:rPr>
              <a:t>    }</a:t>
            </a:r>
          </a:p>
          <a:p>
            <a:r>
              <a:rPr lang="en-IN" dirty="0">
                <a:solidFill>
                  <a:schemeClr val="bg1"/>
                </a:solidFill>
              </a:rPr>
              <a:t>} </a:t>
            </a:r>
          </a:p>
        </p:txBody>
      </p:sp>
      <p:sp>
        <p:nvSpPr>
          <p:cNvPr id="21" name="TextBox 20">
            <a:extLst>
              <a:ext uri="{FF2B5EF4-FFF2-40B4-BE49-F238E27FC236}">
                <a16:creationId xmlns:a16="http://schemas.microsoft.com/office/drawing/2014/main" xmlns="" id="{0EC1834A-F70F-A4BA-B33A-049EE7F8109F}"/>
              </a:ext>
            </a:extLst>
          </p:cNvPr>
          <p:cNvSpPr txBox="1"/>
          <p:nvPr/>
        </p:nvSpPr>
        <p:spPr>
          <a:xfrm>
            <a:off x="6299200" y="3065700"/>
            <a:ext cx="6096000" cy="3416320"/>
          </a:xfrm>
          <a:prstGeom prst="rect">
            <a:avLst/>
          </a:prstGeom>
          <a:noFill/>
        </p:spPr>
        <p:txBody>
          <a:bodyPr wrap="square">
            <a:spAutoFit/>
          </a:bodyPr>
          <a:lstStyle/>
          <a:p>
            <a:r>
              <a:rPr lang="en-IN" dirty="0">
                <a:solidFill>
                  <a:schemeClr val="bg1"/>
                </a:solidFill>
              </a:rPr>
              <a:t>#include &lt;iostream&gt;</a:t>
            </a:r>
          </a:p>
          <a:p>
            <a:endParaRPr lang="en-IN" dirty="0">
              <a:solidFill>
                <a:schemeClr val="bg1"/>
              </a:solidFill>
            </a:endParaRPr>
          </a:p>
          <a:p>
            <a:r>
              <a:rPr lang="en-IN" dirty="0">
                <a:solidFill>
                  <a:schemeClr val="bg1"/>
                </a:solidFill>
              </a:rPr>
              <a:t>int main() {</a:t>
            </a:r>
          </a:p>
          <a:p>
            <a:r>
              <a:rPr lang="en-IN" dirty="0">
                <a:solidFill>
                  <a:schemeClr val="bg1"/>
                </a:solidFill>
              </a:rPr>
              <a:t>    for (int </a:t>
            </a:r>
            <a:r>
              <a:rPr lang="en-IN" dirty="0" err="1">
                <a:solidFill>
                  <a:schemeClr val="bg1"/>
                </a:solidFill>
              </a:rPr>
              <a:t>i</a:t>
            </a:r>
            <a:r>
              <a:rPr lang="en-IN" dirty="0">
                <a:solidFill>
                  <a:schemeClr val="bg1"/>
                </a:solidFill>
              </a:rPr>
              <a:t> = 1; </a:t>
            </a:r>
            <a:r>
              <a:rPr lang="en-IN" dirty="0" err="1">
                <a:solidFill>
                  <a:schemeClr val="bg1"/>
                </a:solidFill>
              </a:rPr>
              <a:t>i</a:t>
            </a:r>
            <a:r>
              <a:rPr lang="en-IN" dirty="0">
                <a:solidFill>
                  <a:schemeClr val="bg1"/>
                </a:solidFill>
              </a:rPr>
              <a:t> &lt;= 5; </a:t>
            </a:r>
            <a:r>
              <a:rPr lang="en-IN" dirty="0" err="1">
                <a:solidFill>
                  <a:schemeClr val="bg1"/>
                </a:solidFill>
              </a:rPr>
              <a:t>i</a:t>
            </a:r>
            <a:r>
              <a:rPr lang="en-IN" dirty="0">
                <a:solidFill>
                  <a:schemeClr val="bg1"/>
                </a:solidFill>
              </a:rPr>
              <a:t>++) {</a:t>
            </a:r>
          </a:p>
          <a:p>
            <a:r>
              <a:rPr lang="en-IN" dirty="0">
                <a:solidFill>
                  <a:schemeClr val="bg1"/>
                </a:solidFill>
              </a:rPr>
              <a:t>        if (</a:t>
            </a:r>
            <a:r>
              <a:rPr lang="en-IN" dirty="0" err="1">
                <a:solidFill>
                  <a:schemeClr val="bg1"/>
                </a:solidFill>
              </a:rPr>
              <a:t>i</a:t>
            </a:r>
            <a:r>
              <a:rPr lang="en-IN" dirty="0">
                <a:solidFill>
                  <a:schemeClr val="bg1"/>
                </a:solidFill>
              </a:rPr>
              <a:t> == 3) {</a:t>
            </a:r>
          </a:p>
          <a:p>
            <a:r>
              <a:rPr lang="en-IN" dirty="0">
                <a:solidFill>
                  <a:schemeClr val="bg1"/>
                </a:solidFill>
              </a:rPr>
              <a:t>            continue; // This will skip the current iteration when </a:t>
            </a:r>
            <a:r>
              <a:rPr lang="en-IN" dirty="0" err="1">
                <a:solidFill>
                  <a:schemeClr val="bg1"/>
                </a:solidFill>
              </a:rPr>
              <a:t>i</a:t>
            </a:r>
            <a:r>
              <a:rPr lang="en-IN" dirty="0">
                <a:solidFill>
                  <a:schemeClr val="bg1"/>
                </a:solidFill>
              </a:rPr>
              <a:t> is 3</a:t>
            </a:r>
          </a:p>
          <a:p>
            <a:r>
              <a:rPr lang="en-IN" dirty="0">
                <a:solidFill>
                  <a:schemeClr val="bg1"/>
                </a:solidFill>
              </a:rPr>
              <a:t>        }</a:t>
            </a:r>
          </a:p>
          <a:p>
            <a:r>
              <a:rPr lang="en-IN" dirty="0">
                <a:solidFill>
                  <a:schemeClr val="bg1"/>
                </a:solidFill>
              </a:rPr>
              <a:t>        std::cout &lt;&lt; </a:t>
            </a:r>
            <a:r>
              <a:rPr lang="en-IN" dirty="0" err="1">
                <a:solidFill>
                  <a:schemeClr val="bg1"/>
                </a:solidFill>
              </a:rPr>
              <a:t>i</a:t>
            </a:r>
            <a:r>
              <a:rPr lang="en-IN" dirty="0">
                <a:solidFill>
                  <a:schemeClr val="bg1"/>
                </a:solidFill>
              </a:rPr>
              <a:t> &lt;&lt; std::</a:t>
            </a:r>
            <a:r>
              <a:rPr lang="en-IN" dirty="0" err="1">
                <a:solidFill>
                  <a:schemeClr val="bg1"/>
                </a:solidFill>
              </a:rPr>
              <a:t>endl</a:t>
            </a:r>
            <a:r>
              <a:rPr lang="en-IN" dirty="0">
                <a:solidFill>
                  <a:schemeClr val="bg1"/>
                </a:solidFill>
              </a:rPr>
              <a:t>;</a:t>
            </a:r>
          </a:p>
          <a:p>
            <a:r>
              <a:rPr lang="en-IN" dirty="0">
                <a:solidFill>
                  <a:schemeClr val="bg1"/>
                </a:solidFill>
              </a:rPr>
              <a:t>    }</a:t>
            </a:r>
          </a:p>
          <a:p>
            <a:r>
              <a:rPr lang="en-IN" dirty="0">
                <a:solidFill>
                  <a:schemeClr val="bg1"/>
                </a:solidFill>
              </a:rPr>
              <a:t>    return 0;</a:t>
            </a:r>
          </a:p>
          <a:p>
            <a:r>
              <a:rPr lang="en-IN" dirty="0">
                <a:solidFill>
                  <a:schemeClr val="bg1"/>
                </a:solidFill>
              </a:rPr>
              <a:t>}</a:t>
            </a:r>
          </a:p>
        </p:txBody>
      </p:sp>
      <p:sp>
        <p:nvSpPr>
          <p:cNvPr id="22" name="TextBox 21">
            <a:extLst>
              <a:ext uri="{FF2B5EF4-FFF2-40B4-BE49-F238E27FC236}">
                <a16:creationId xmlns:a16="http://schemas.microsoft.com/office/drawing/2014/main" xmlns="" id="{17AB960A-250F-0A62-1D7D-D79A0C00A710}"/>
              </a:ext>
            </a:extLst>
          </p:cNvPr>
          <p:cNvSpPr txBox="1"/>
          <p:nvPr/>
        </p:nvSpPr>
        <p:spPr>
          <a:xfrm>
            <a:off x="203200" y="2542480"/>
            <a:ext cx="847796" cy="523220"/>
          </a:xfrm>
          <a:prstGeom prst="rect">
            <a:avLst/>
          </a:prstGeom>
          <a:noFill/>
        </p:spPr>
        <p:txBody>
          <a:bodyPr wrap="none" rtlCol="0">
            <a:spAutoFit/>
          </a:bodyPr>
          <a:lstStyle/>
          <a:p>
            <a:r>
              <a:rPr lang="en-IN" sz="2800" dirty="0">
                <a:solidFill>
                  <a:schemeClr val="bg1"/>
                </a:solidFill>
              </a:rPr>
              <a:t>Java</a:t>
            </a:r>
          </a:p>
        </p:txBody>
      </p:sp>
      <p:sp>
        <p:nvSpPr>
          <p:cNvPr id="23" name="TextBox 22">
            <a:extLst>
              <a:ext uri="{FF2B5EF4-FFF2-40B4-BE49-F238E27FC236}">
                <a16:creationId xmlns:a16="http://schemas.microsoft.com/office/drawing/2014/main" xmlns="" id="{11D59D6B-3686-64F4-3BC1-F2AC95088627}"/>
              </a:ext>
            </a:extLst>
          </p:cNvPr>
          <p:cNvSpPr txBox="1"/>
          <p:nvPr/>
        </p:nvSpPr>
        <p:spPr>
          <a:xfrm>
            <a:off x="6299200" y="2542480"/>
            <a:ext cx="824265" cy="523220"/>
          </a:xfrm>
          <a:prstGeom prst="rect">
            <a:avLst/>
          </a:prstGeom>
          <a:noFill/>
        </p:spPr>
        <p:txBody>
          <a:bodyPr wrap="none" rtlCol="0">
            <a:spAutoFit/>
          </a:bodyPr>
          <a:lstStyle/>
          <a:p>
            <a:r>
              <a:rPr lang="en-IN" sz="2800" dirty="0">
                <a:solidFill>
                  <a:schemeClr val="bg1"/>
                </a:solidFill>
              </a:rPr>
              <a:t>C++</a:t>
            </a:r>
          </a:p>
        </p:txBody>
      </p:sp>
    </p:spTree>
    <p:extLst>
      <p:ext uri="{BB962C8B-B14F-4D97-AF65-F5344CB8AC3E}">
        <p14:creationId xmlns:p14="http://schemas.microsoft.com/office/powerpoint/2010/main" val="2348348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xmlns="" id="{2A832263-0463-9FFB-195B-E0E97BF351E8}"/>
              </a:ext>
            </a:extLst>
          </p:cNvPr>
          <p:cNvSpPr>
            <a:spLocks noGrp="1"/>
          </p:cNvSpPr>
          <p:nvPr>
            <p:ph type="title"/>
          </p:nvPr>
        </p:nvSpPr>
        <p:spPr>
          <a:xfrm>
            <a:off x="661916" y="494404"/>
            <a:ext cx="7344164" cy="734956"/>
          </a:xfrm>
        </p:spPr>
        <p:txBody>
          <a:bodyPr>
            <a:noAutofit/>
          </a:bodyPr>
          <a:lstStyle/>
          <a:p>
            <a:r>
              <a:rPr lang="en-IN" sz="4000" dirty="0"/>
              <a:t>functions</a:t>
            </a:r>
          </a:p>
        </p:txBody>
      </p:sp>
      <p:sp>
        <p:nvSpPr>
          <p:cNvPr id="18" name="TextBox 17">
            <a:extLst>
              <a:ext uri="{FF2B5EF4-FFF2-40B4-BE49-F238E27FC236}">
                <a16:creationId xmlns:a16="http://schemas.microsoft.com/office/drawing/2014/main" xmlns="" id="{2DBA18C7-F65E-622D-44FC-B774F360B344}"/>
              </a:ext>
            </a:extLst>
          </p:cNvPr>
          <p:cNvSpPr txBox="1"/>
          <p:nvPr/>
        </p:nvSpPr>
        <p:spPr>
          <a:xfrm>
            <a:off x="661916" y="1275993"/>
            <a:ext cx="10717284" cy="2246769"/>
          </a:xfrm>
          <a:prstGeom prst="rect">
            <a:avLst/>
          </a:prstGeom>
          <a:noFill/>
        </p:spPr>
        <p:txBody>
          <a:bodyPr wrap="square" rtlCol="0">
            <a:spAutoFit/>
          </a:bodyPr>
          <a:lstStyle/>
          <a:p>
            <a:pPr marL="342900" indent="-342900">
              <a:buFont typeface="Courier New" panose="02070309020205020404" pitchFamily="49" charset="0"/>
              <a:buChar char="o"/>
            </a:pPr>
            <a:r>
              <a:rPr lang="en-US" sz="2800" b="0" i="0" dirty="0">
                <a:solidFill>
                  <a:schemeClr val="accent2">
                    <a:lumMod val="20000"/>
                    <a:lumOff val="80000"/>
                  </a:schemeClr>
                </a:solidFill>
                <a:effectLst/>
                <a:latin typeface="Nunito" pitchFamily="2" charset="0"/>
              </a:rPr>
              <a:t>Functions are "self contained modules of code that accomplish a specific task. Functions usually "take in" data, process it, and "return" a result. Once a function is written, it can be used over and over and over again. Functions can be "called" from the inside of other functions.</a:t>
            </a:r>
            <a:endParaRPr lang="en-US" sz="2800" dirty="0">
              <a:solidFill>
                <a:schemeClr val="accent2">
                  <a:lumMod val="20000"/>
                  <a:lumOff val="80000"/>
                </a:schemeClr>
              </a:solidFill>
              <a:latin typeface="Nunito" pitchFamily="2" charset="0"/>
            </a:endParaRPr>
          </a:p>
        </p:txBody>
      </p:sp>
      <p:pic>
        <p:nvPicPr>
          <p:cNvPr id="1028" name="Picture 4">
            <a:extLst>
              <a:ext uri="{FF2B5EF4-FFF2-40B4-BE49-F238E27FC236}">
                <a16:creationId xmlns:a16="http://schemas.microsoft.com/office/drawing/2014/main" xmlns="" id="{5B23495B-DDEB-92F3-A382-53BE4B1A0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760" y="3522762"/>
            <a:ext cx="4880364" cy="3089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937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CB243261-409B-5F5E-A8E2-A185848EDE84}"/>
              </a:ext>
            </a:extLst>
          </p:cNvPr>
          <p:cNvSpPr txBox="1"/>
          <p:nvPr/>
        </p:nvSpPr>
        <p:spPr>
          <a:xfrm>
            <a:off x="259080" y="1918132"/>
            <a:ext cx="11673840" cy="4647426"/>
          </a:xfrm>
          <a:prstGeom prst="rect">
            <a:avLst/>
          </a:prstGeom>
          <a:noFill/>
        </p:spPr>
        <p:txBody>
          <a:bodyPr wrap="square">
            <a:spAutoFit/>
          </a:bodyPr>
          <a:lstStyle/>
          <a:p>
            <a:pPr algn="l">
              <a:buFont typeface="Arial" panose="020B0604020202020204" pitchFamily="34" charset="0"/>
              <a:buChar char="•"/>
            </a:pPr>
            <a:r>
              <a:rPr lang="en-US" sz="2400" i="0" dirty="0">
                <a:solidFill>
                  <a:schemeClr val="accent6">
                    <a:lumMod val="20000"/>
                    <a:lumOff val="80000"/>
                  </a:schemeClr>
                </a:solidFill>
                <a:effectLst/>
                <a:latin typeface="inherit"/>
              </a:rPr>
              <a:t>Return Type</a:t>
            </a:r>
            <a:r>
              <a:rPr lang="en-US" sz="2400" i="0" dirty="0">
                <a:solidFill>
                  <a:schemeClr val="accent6">
                    <a:lumMod val="20000"/>
                    <a:lumOff val="80000"/>
                  </a:schemeClr>
                </a:solidFill>
                <a:effectLst/>
                <a:latin typeface="Verdana" panose="020B0604030504040204" pitchFamily="34" charset="0"/>
              </a:rPr>
              <a:t> </a:t>
            </a:r>
            <a:r>
              <a:rPr lang="en-US" sz="2000" i="0" dirty="0">
                <a:solidFill>
                  <a:schemeClr val="accent6">
                    <a:lumMod val="20000"/>
                    <a:lumOff val="80000"/>
                  </a:schemeClr>
                </a:solidFill>
                <a:effectLst/>
                <a:latin typeface="Verdana" panose="020B0604030504040204" pitchFamily="34" charset="0"/>
              </a:rPr>
              <a:t>− A function may return a value. The </a:t>
            </a:r>
            <a:r>
              <a:rPr lang="en-US" sz="2000" i="0" dirty="0" err="1">
                <a:solidFill>
                  <a:schemeClr val="accent6">
                    <a:lumMod val="20000"/>
                    <a:lumOff val="80000"/>
                  </a:schemeClr>
                </a:solidFill>
                <a:effectLst/>
                <a:latin typeface="inherit"/>
              </a:rPr>
              <a:t>return_type</a:t>
            </a:r>
            <a:r>
              <a:rPr lang="en-US" sz="2000" i="0" dirty="0">
                <a:solidFill>
                  <a:schemeClr val="accent6">
                    <a:lumMod val="20000"/>
                    <a:lumOff val="80000"/>
                  </a:schemeClr>
                </a:solidFill>
                <a:effectLst/>
                <a:latin typeface="Verdana" panose="020B0604030504040204" pitchFamily="34" charset="0"/>
              </a:rPr>
              <a:t> is the data type of the value the function returns. Some functions perform the desired operations without returning a value. In this case, the </a:t>
            </a:r>
            <a:r>
              <a:rPr lang="en-US" sz="2000" i="0" dirty="0" err="1">
                <a:solidFill>
                  <a:schemeClr val="accent6">
                    <a:lumMod val="20000"/>
                    <a:lumOff val="80000"/>
                  </a:schemeClr>
                </a:solidFill>
                <a:effectLst/>
                <a:latin typeface="Verdana" panose="020B0604030504040204" pitchFamily="34" charset="0"/>
              </a:rPr>
              <a:t>return_type</a:t>
            </a:r>
            <a:r>
              <a:rPr lang="en-US" sz="2000" i="0" dirty="0">
                <a:solidFill>
                  <a:schemeClr val="accent6">
                    <a:lumMod val="20000"/>
                    <a:lumOff val="80000"/>
                  </a:schemeClr>
                </a:solidFill>
                <a:effectLst/>
                <a:latin typeface="Verdana" panose="020B0604030504040204" pitchFamily="34" charset="0"/>
              </a:rPr>
              <a:t> is the keyword </a:t>
            </a:r>
            <a:r>
              <a:rPr lang="en-US" sz="2000" i="0" dirty="0">
                <a:solidFill>
                  <a:schemeClr val="accent6">
                    <a:lumMod val="20000"/>
                    <a:lumOff val="80000"/>
                  </a:schemeClr>
                </a:solidFill>
                <a:effectLst/>
                <a:latin typeface="inherit"/>
              </a:rPr>
              <a:t>void</a:t>
            </a:r>
            <a:r>
              <a:rPr lang="en-US" sz="2000" i="0" dirty="0">
                <a:solidFill>
                  <a:schemeClr val="accent6">
                    <a:lumMod val="20000"/>
                    <a:lumOff val="80000"/>
                  </a:schemeClr>
                </a:solidFill>
                <a:effectLst/>
                <a:latin typeface="Verdana" panose="020B0604030504040204" pitchFamily="34" charset="0"/>
              </a:rPr>
              <a:t>.</a:t>
            </a:r>
          </a:p>
          <a:p>
            <a:pPr algn="l">
              <a:buFont typeface="Arial" panose="020B0604020202020204" pitchFamily="34" charset="0"/>
              <a:buChar char="•"/>
            </a:pPr>
            <a:endParaRPr lang="en-US" sz="2000" i="0" dirty="0">
              <a:solidFill>
                <a:schemeClr val="accent6">
                  <a:lumMod val="20000"/>
                  <a:lumOff val="80000"/>
                </a:schemeClr>
              </a:solidFill>
              <a:effectLst/>
              <a:latin typeface="inherit"/>
            </a:endParaRPr>
          </a:p>
          <a:p>
            <a:pPr algn="l">
              <a:buFont typeface="Arial" panose="020B0604020202020204" pitchFamily="34" charset="0"/>
              <a:buChar char="•"/>
            </a:pPr>
            <a:r>
              <a:rPr lang="en-US" sz="2400" i="0" dirty="0">
                <a:solidFill>
                  <a:schemeClr val="accent6">
                    <a:lumMod val="20000"/>
                    <a:lumOff val="80000"/>
                  </a:schemeClr>
                </a:solidFill>
                <a:effectLst/>
                <a:latin typeface="inherit"/>
              </a:rPr>
              <a:t>Function Name</a:t>
            </a:r>
            <a:r>
              <a:rPr lang="en-US" sz="2400" i="0" dirty="0">
                <a:solidFill>
                  <a:schemeClr val="accent6">
                    <a:lumMod val="20000"/>
                    <a:lumOff val="80000"/>
                  </a:schemeClr>
                </a:solidFill>
                <a:effectLst/>
                <a:latin typeface="Verdana" panose="020B0604030504040204" pitchFamily="34" charset="0"/>
              </a:rPr>
              <a:t> </a:t>
            </a:r>
            <a:r>
              <a:rPr lang="en-US" sz="2000" i="0" dirty="0">
                <a:solidFill>
                  <a:schemeClr val="accent6">
                    <a:lumMod val="20000"/>
                    <a:lumOff val="80000"/>
                  </a:schemeClr>
                </a:solidFill>
                <a:effectLst/>
                <a:latin typeface="Verdana" panose="020B0604030504040204" pitchFamily="34" charset="0"/>
              </a:rPr>
              <a:t>− This is the actual name of the function. The function name and the parameter list together constitute the function signature.</a:t>
            </a:r>
          </a:p>
          <a:p>
            <a:pPr algn="l">
              <a:buFont typeface="Arial" panose="020B0604020202020204" pitchFamily="34" charset="0"/>
              <a:buChar char="•"/>
            </a:pPr>
            <a:endParaRPr lang="en-US" sz="2000" i="0" dirty="0">
              <a:solidFill>
                <a:schemeClr val="accent6">
                  <a:lumMod val="20000"/>
                  <a:lumOff val="80000"/>
                </a:schemeClr>
              </a:solidFill>
              <a:effectLst/>
              <a:latin typeface="inherit"/>
            </a:endParaRPr>
          </a:p>
          <a:p>
            <a:pPr algn="l">
              <a:buFont typeface="Arial" panose="020B0604020202020204" pitchFamily="34" charset="0"/>
              <a:buChar char="•"/>
            </a:pPr>
            <a:r>
              <a:rPr lang="en-US" sz="2400" i="0" dirty="0">
                <a:solidFill>
                  <a:schemeClr val="accent6">
                    <a:lumMod val="20000"/>
                    <a:lumOff val="80000"/>
                  </a:schemeClr>
                </a:solidFill>
                <a:effectLst/>
                <a:latin typeface="inherit"/>
              </a:rPr>
              <a:t>Parameter List</a:t>
            </a:r>
            <a:r>
              <a:rPr lang="en-US" sz="2400" i="0" dirty="0">
                <a:solidFill>
                  <a:schemeClr val="accent6">
                    <a:lumMod val="20000"/>
                    <a:lumOff val="80000"/>
                  </a:schemeClr>
                </a:solidFill>
                <a:effectLst/>
                <a:latin typeface="Verdana" panose="020B0604030504040204" pitchFamily="34" charset="0"/>
              </a:rPr>
              <a:t> </a:t>
            </a:r>
            <a:r>
              <a:rPr lang="en-US" sz="2000" i="0" dirty="0">
                <a:solidFill>
                  <a:schemeClr val="accent6">
                    <a:lumMod val="20000"/>
                    <a:lumOff val="80000"/>
                  </a:schemeClr>
                </a:solidFill>
                <a:effectLst/>
                <a:latin typeface="Verdana" panose="020B0604030504040204" pitchFamily="34" charset="0"/>
              </a:rPr>
              <a:t>− A parameter is like a placeholder. When a function is invoked, you pass a value as a parameter. This value is referred to as the actual parameter or argument. The parameter list refers to the type, order, and number of the parameters of a function. Parameters are optional; that is, a function may contain no parameters.</a:t>
            </a:r>
          </a:p>
          <a:p>
            <a:pPr algn="l">
              <a:buFont typeface="Arial" panose="020B0604020202020204" pitchFamily="34" charset="0"/>
              <a:buChar char="•"/>
            </a:pPr>
            <a:endParaRPr lang="en-US" sz="2000" i="0" dirty="0">
              <a:solidFill>
                <a:schemeClr val="accent6">
                  <a:lumMod val="20000"/>
                  <a:lumOff val="80000"/>
                </a:schemeClr>
              </a:solidFill>
              <a:effectLst/>
              <a:latin typeface="inherit"/>
            </a:endParaRPr>
          </a:p>
          <a:p>
            <a:pPr algn="l">
              <a:buFont typeface="Arial" panose="020B0604020202020204" pitchFamily="34" charset="0"/>
              <a:buChar char="•"/>
            </a:pPr>
            <a:r>
              <a:rPr lang="en-US" sz="2400" i="0" dirty="0">
                <a:solidFill>
                  <a:schemeClr val="accent6">
                    <a:lumMod val="20000"/>
                    <a:lumOff val="80000"/>
                  </a:schemeClr>
                </a:solidFill>
                <a:effectLst/>
                <a:latin typeface="inherit"/>
              </a:rPr>
              <a:t>Function Body</a:t>
            </a:r>
            <a:r>
              <a:rPr lang="en-US" sz="2400" i="0" dirty="0">
                <a:solidFill>
                  <a:schemeClr val="accent6">
                    <a:lumMod val="20000"/>
                    <a:lumOff val="80000"/>
                  </a:schemeClr>
                </a:solidFill>
                <a:effectLst/>
                <a:latin typeface="Verdana" panose="020B0604030504040204" pitchFamily="34" charset="0"/>
              </a:rPr>
              <a:t> </a:t>
            </a:r>
            <a:r>
              <a:rPr lang="en-US" sz="2000" i="0" dirty="0">
                <a:solidFill>
                  <a:schemeClr val="accent6">
                    <a:lumMod val="20000"/>
                    <a:lumOff val="80000"/>
                  </a:schemeClr>
                </a:solidFill>
                <a:effectLst/>
                <a:latin typeface="Verdana" panose="020B0604030504040204" pitchFamily="34" charset="0"/>
              </a:rPr>
              <a:t>− The function body contains a collection of statements that defines what the function does.</a:t>
            </a:r>
          </a:p>
        </p:txBody>
      </p:sp>
      <p:sp>
        <p:nvSpPr>
          <p:cNvPr id="13" name="TextBox 12">
            <a:extLst>
              <a:ext uri="{FF2B5EF4-FFF2-40B4-BE49-F238E27FC236}">
                <a16:creationId xmlns:a16="http://schemas.microsoft.com/office/drawing/2014/main" xmlns="" id="{3CB7865F-DE39-8F55-BD82-CCD13B3100F7}"/>
              </a:ext>
            </a:extLst>
          </p:cNvPr>
          <p:cNvSpPr txBox="1"/>
          <p:nvPr/>
        </p:nvSpPr>
        <p:spPr>
          <a:xfrm>
            <a:off x="259080" y="528320"/>
            <a:ext cx="7985760" cy="707886"/>
          </a:xfrm>
          <a:prstGeom prst="rect">
            <a:avLst/>
          </a:prstGeom>
          <a:noFill/>
        </p:spPr>
        <p:txBody>
          <a:bodyPr wrap="square" rtlCol="0">
            <a:spAutoFit/>
          </a:bodyPr>
          <a:lstStyle/>
          <a:p>
            <a:pPr>
              <a:spcBef>
                <a:spcPct val="0"/>
              </a:spcBef>
            </a:pPr>
            <a:r>
              <a:rPr lang="en-IN" sz="4000" cap="all" spc="400" dirty="0">
                <a:ln w="19050">
                  <a:solidFill>
                    <a:schemeClr val="accent5"/>
                  </a:solidFill>
                </a:ln>
                <a:noFill/>
                <a:latin typeface="+mj-lt"/>
                <a:ea typeface="+mj-ea"/>
                <a:cs typeface="+mj-cs"/>
              </a:rPr>
              <a:t>Creating a functions</a:t>
            </a:r>
          </a:p>
        </p:txBody>
      </p:sp>
      <p:sp>
        <p:nvSpPr>
          <p:cNvPr id="14" name="TextBox 13">
            <a:extLst>
              <a:ext uri="{FF2B5EF4-FFF2-40B4-BE49-F238E27FC236}">
                <a16:creationId xmlns:a16="http://schemas.microsoft.com/office/drawing/2014/main" xmlns="" id="{6AF033BE-381F-0AE0-F70C-DE1E0EF2A278}"/>
              </a:ext>
            </a:extLst>
          </p:cNvPr>
          <p:cNvSpPr txBox="1"/>
          <p:nvPr/>
        </p:nvSpPr>
        <p:spPr>
          <a:xfrm>
            <a:off x="259080" y="1315559"/>
            <a:ext cx="9490803" cy="523220"/>
          </a:xfrm>
          <a:prstGeom prst="rect">
            <a:avLst/>
          </a:prstGeom>
          <a:noFill/>
        </p:spPr>
        <p:txBody>
          <a:bodyPr wrap="none" rtlCol="0">
            <a:spAutoFit/>
          </a:bodyPr>
          <a:lstStyle/>
          <a:p>
            <a:r>
              <a:rPr lang="en-IN" sz="2800" dirty="0">
                <a:solidFill>
                  <a:schemeClr val="tx2">
                    <a:lumMod val="20000"/>
                    <a:lumOff val="80000"/>
                  </a:schemeClr>
                </a:solidFill>
              </a:rPr>
              <a:t>Creation of a function generally involves the following steps:</a:t>
            </a:r>
          </a:p>
        </p:txBody>
      </p:sp>
    </p:spTree>
    <p:extLst>
      <p:ext uri="{BB962C8B-B14F-4D97-AF65-F5344CB8AC3E}">
        <p14:creationId xmlns:p14="http://schemas.microsoft.com/office/powerpoint/2010/main" val="284679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162232" y="398895"/>
            <a:ext cx="7108723" cy="6322579"/>
          </a:xfrm>
        </p:spPr>
        <p:txBody>
          <a:bodyPr/>
          <a:lstStyle/>
          <a:p>
            <a:r>
              <a:rPr lang="en-US" sz="4400" b="1" dirty="0"/>
              <a:t>Syntax :-</a:t>
            </a:r>
          </a:p>
          <a:p>
            <a:endParaRPr lang="en-US" sz="1800" b="1" dirty="0">
              <a:solidFill>
                <a:srgbClr val="FFC000"/>
              </a:solidFill>
            </a:endParaRPr>
          </a:p>
          <a:p>
            <a:r>
              <a:rPr lang="en-US" sz="1800" b="1" dirty="0" err="1">
                <a:solidFill>
                  <a:srgbClr val="FFC000"/>
                </a:solidFill>
              </a:rPr>
              <a:t>return_type</a:t>
            </a:r>
            <a:r>
              <a:rPr lang="en-US" sz="1800" b="1" dirty="0"/>
              <a:t> </a:t>
            </a:r>
            <a:r>
              <a:rPr lang="en-US" sz="1800" b="1" dirty="0" err="1">
                <a:solidFill>
                  <a:schemeClr val="bg1"/>
                </a:solidFill>
              </a:rPr>
              <a:t>Function_name</a:t>
            </a:r>
            <a:r>
              <a:rPr lang="en-US" sz="1800" b="1" dirty="0">
                <a:solidFill>
                  <a:schemeClr val="bg1"/>
                </a:solidFill>
              </a:rPr>
              <a:t>(</a:t>
            </a:r>
            <a:r>
              <a:rPr lang="en-US" sz="1800" b="1" dirty="0">
                <a:solidFill>
                  <a:srgbClr val="FFC000"/>
                </a:solidFill>
              </a:rPr>
              <a:t>type</a:t>
            </a:r>
            <a:r>
              <a:rPr lang="en-US" sz="1800" b="1" dirty="0"/>
              <a:t> </a:t>
            </a:r>
            <a:r>
              <a:rPr lang="en-US" sz="1800" b="1" dirty="0">
                <a:solidFill>
                  <a:schemeClr val="bg1"/>
                </a:solidFill>
              </a:rPr>
              <a:t>param1</a:t>
            </a:r>
            <a:r>
              <a:rPr lang="en-US" sz="1800" b="1" dirty="0"/>
              <a:t>, </a:t>
            </a:r>
            <a:r>
              <a:rPr lang="en-US" sz="1800" b="1" dirty="0">
                <a:solidFill>
                  <a:srgbClr val="FFC000"/>
                </a:solidFill>
              </a:rPr>
              <a:t>type</a:t>
            </a:r>
            <a:r>
              <a:rPr lang="en-US" sz="1800" b="1" dirty="0"/>
              <a:t> </a:t>
            </a:r>
            <a:r>
              <a:rPr lang="en-US" sz="1800" b="1" dirty="0">
                <a:solidFill>
                  <a:schemeClr val="bg1"/>
                </a:solidFill>
              </a:rPr>
              <a:t>param2)</a:t>
            </a:r>
          </a:p>
          <a:p>
            <a:r>
              <a:rPr lang="en-US" sz="1800" b="1" dirty="0">
                <a:solidFill>
                  <a:schemeClr val="bg1"/>
                </a:solidFill>
              </a:rPr>
              <a:t>{</a:t>
            </a:r>
          </a:p>
          <a:p>
            <a:r>
              <a:rPr lang="en-US" sz="1800" b="1" dirty="0">
                <a:hlinkClick r:id="rId2" action="ppaction://hlinkfile"/>
              </a:rPr>
              <a:t>\\body</a:t>
            </a:r>
            <a:r>
              <a:rPr lang="en-US" sz="1800" b="1" dirty="0"/>
              <a:t>;</a:t>
            </a:r>
          </a:p>
          <a:p>
            <a:r>
              <a:rPr lang="en-US" sz="1800" b="1" dirty="0">
                <a:solidFill>
                  <a:schemeClr val="bg1"/>
                </a:solidFill>
              </a:rPr>
              <a:t>}</a:t>
            </a:r>
          </a:p>
          <a:p>
            <a:endParaRPr lang="en-US" sz="1800" b="1" dirty="0">
              <a:solidFill>
                <a:schemeClr val="bg1"/>
              </a:solidFill>
            </a:endParaRPr>
          </a:p>
        </p:txBody>
      </p:sp>
      <p:sp>
        <p:nvSpPr>
          <p:cNvPr id="8" name="Text Placeholder 5"/>
          <p:cNvSpPr txBox="1">
            <a:spLocks/>
          </p:cNvSpPr>
          <p:nvPr/>
        </p:nvSpPr>
        <p:spPr>
          <a:xfrm>
            <a:off x="6125497" y="398895"/>
            <a:ext cx="5633884" cy="6140017"/>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bg1"/>
              </a:solidFill>
            </a:endParaRPr>
          </a:p>
        </p:txBody>
      </p:sp>
      <p:sp>
        <p:nvSpPr>
          <p:cNvPr id="9" name="Text Placeholder 5"/>
          <p:cNvSpPr txBox="1">
            <a:spLocks/>
          </p:cNvSpPr>
          <p:nvPr/>
        </p:nvSpPr>
        <p:spPr>
          <a:xfrm>
            <a:off x="6975986" y="581457"/>
            <a:ext cx="4144297" cy="6140017"/>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bg1"/>
              </a:solidFill>
            </a:endParaRPr>
          </a:p>
        </p:txBody>
      </p:sp>
      <p:sp>
        <p:nvSpPr>
          <p:cNvPr id="10" name="Rectangle 1"/>
          <p:cNvSpPr>
            <a:spLocks noChangeArrowheads="1"/>
          </p:cNvSpPr>
          <p:nvPr/>
        </p:nvSpPr>
        <p:spPr bwMode="auto">
          <a:xfrm>
            <a:off x="244798" y="3998102"/>
            <a:ext cx="7293922" cy="224676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Return types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rgbClr val="D1D5DB"/>
                </a:solidFill>
                <a:effectLst/>
                <a:latin typeface="Söhne Mono"/>
              </a:rPr>
              <a:t>int</a:t>
            </a:r>
            <a:r>
              <a:rPr kumimoji="0" lang="en-US" altLang="en-US" sz="1400" b="0" i="0" u="none" strike="noStrike" cap="none" normalizeH="0" baseline="0" dirty="0">
                <a:ln>
                  <a:noFill/>
                </a:ln>
                <a:solidFill>
                  <a:srgbClr val="D1D5DB"/>
                </a:solidFill>
                <a:effectLst/>
                <a:latin typeface="Söhne"/>
              </a:rPr>
              <a:t>:  </a:t>
            </a:r>
            <a:r>
              <a:rPr kumimoji="0" lang="en-US" altLang="en-US" b="0" i="0" u="none" strike="noStrike" cap="none" normalizeH="0" baseline="0" dirty="0">
                <a:ln>
                  <a:noFill/>
                </a:ln>
                <a:solidFill>
                  <a:srgbClr val="D1D5DB"/>
                </a:solidFill>
                <a:effectLst/>
                <a:latin typeface="Söhne"/>
              </a:rPr>
              <a:t>A function returning an integer.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D1D5DB"/>
                </a:solidFill>
                <a:effectLst/>
                <a:latin typeface="Söhne Mono"/>
              </a:rPr>
              <a:t>double</a:t>
            </a:r>
            <a:r>
              <a:rPr kumimoji="0" lang="en-US" altLang="en-US" sz="1400" b="0" i="0" u="none" strike="noStrike" cap="none" normalizeH="0" baseline="0" dirty="0">
                <a:ln>
                  <a:noFill/>
                </a:ln>
                <a:solidFill>
                  <a:srgbClr val="D1D5DB"/>
                </a:solidFill>
                <a:effectLst/>
                <a:latin typeface="Söhne"/>
              </a:rPr>
              <a:t>: </a:t>
            </a:r>
            <a:r>
              <a:rPr kumimoji="0" lang="en-US" altLang="en-US" b="0" i="0" u="none" strike="noStrike" cap="none" normalizeH="0" baseline="0" dirty="0">
                <a:ln>
                  <a:noFill/>
                </a:ln>
                <a:solidFill>
                  <a:srgbClr val="D1D5DB"/>
                </a:solidFill>
                <a:effectLst/>
                <a:latin typeface="Söhne"/>
              </a:rPr>
              <a:t>A function returning a double-precision floating-point number.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D1D5DB"/>
                </a:solidFill>
                <a:effectLst/>
                <a:latin typeface="Söhne Mono"/>
              </a:rPr>
              <a:t>char</a:t>
            </a:r>
            <a:r>
              <a:rPr kumimoji="0" lang="en-US" altLang="en-US" sz="1400" b="0" i="0" u="none" strike="noStrike" cap="none" normalizeH="0" baseline="0" dirty="0">
                <a:ln>
                  <a:noFill/>
                </a:ln>
                <a:solidFill>
                  <a:srgbClr val="D1D5DB"/>
                </a:solidFill>
                <a:effectLst/>
                <a:latin typeface="Söhne"/>
              </a:rPr>
              <a:t>: </a:t>
            </a:r>
            <a:r>
              <a:rPr kumimoji="0" lang="en-US" altLang="en-US" b="0" i="0" u="none" strike="noStrike" cap="none" normalizeH="0" baseline="0" dirty="0">
                <a:ln>
                  <a:noFill/>
                </a:ln>
                <a:solidFill>
                  <a:srgbClr val="D1D5DB"/>
                </a:solidFill>
                <a:effectLst/>
                <a:latin typeface="Söhne"/>
              </a:rPr>
              <a:t>A function returning a character.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D1D5DB"/>
                </a:solidFill>
                <a:effectLst/>
                <a:latin typeface="Söhne Mono"/>
              </a:rPr>
              <a:t>string</a:t>
            </a:r>
            <a:r>
              <a:rPr kumimoji="0" lang="en-US" altLang="en-US" sz="1400" b="0" i="0" u="none" strike="noStrike" cap="none" normalizeH="0" baseline="0" dirty="0">
                <a:ln>
                  <a:noFill/>
                </a:ln>
                <a:solidFill>
                  <a:srgbClr val="D1D5DB"/>
                </a:solidFill>
                <a:effectLst/>
                <a:latin typeface="Söhne"/>
              </a:rPr>
              <a:t>: </a:t>
            </a:r>
            <a:r>
              <a:rPr kumimoji="0" lang="en-US" altLang="en-US" b="0" i="0" u="none" strike="noStrike" cap="none" normalizeH="0" baseline="0" dirty="0">
                <a:ln>
                  <a:noFill/>
                </a:ln>
                <a:solidFill>
                  <a:srgbClr val="D1D5DB"/>
                </a:solidFill>
                <a:effectLst/>
                <a:latin typeface="Söhne"/>
              </a:rPr>
              <a:t>A function returning a string.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D1D5DB"/>
                </a:solidFill>
                <a:effectLst/>
                <a:latin typeface="Söhne Mono"/>
              </a:rPr>
              <a:t>bool</a:t>
            </a:r>
            <a:r>
              <a:rPr kumimoji="0" lang="en-US" altLang="en-US" sz="1400" b="0" i="0" u="none" strike="noStrike" cap="none" normalizeH="0" baseline="0" dirty="0">
                <a:ln>
                  <a:noFill/>
                </a:ln>
                <a:solidFill>
                  <a:srgbClr val="D1D5DB"/>
                </a:solidFill>
                <a:effectLst/>
                <a:latin typeface="Söhne"/>
              </a:rPr>
              <a:t>: </a:t>
            </a:r>
            <a:r>
              <a:rPr kumimoji="0" lang="en-US" altLang="en-US" b="0" i="0" u="none" strike="noStrike" cap="none" normalizeH="0" baseline="0" dirty="0">
                <a:ln>
                  <a:noFill/>
                </a:ln>
                <a:solidFill>
                  <a:srgbClr val="D1D5DB"/>
                </a:solidFill>
                <a:effectLst/>
                <a:latin typeface="Söhne"/>
              </a:rPr>
              <a:t>A function returning a </a:t>
            </a:r>
            <a:r>
              <a:rPr kumimoji="0" lang="en-US" altLang="en-US" b="0" i="0" u="none" strike="noStrike" cap="none" normalizeH="0" baseline="0" dirty="0" err="1">
                <a:ln>
                  <a:noFill/>
                </a:ln>
                <a:solidFill>
                  <a:srgbClr val="D1D5DB"/>
                </a:solidFill>
                <a:effectLst/>
                <a:latin typeface="Söhne"/>
              </a:rPr>
              <a:t>boolean</a:t>
            </a:r>
            <a:r>
              <a:rPr kumimoji="0" lang="en-US" altLang="en-US" b="0" i="0" u="none" strike="noStrike" cap="none" normalizeH="0" baseline="0" dirty="0">
                <a:ln>
                  <a:noFill/>
                </a:ln>
                <a:solidFill>
                  <a:srgbClr val="D1D5DB"/>
                </a:solidFill>
                <a:effectLst/>
                <a:latin typeface="Söhne"/>
              </a:rPr>
              <a:t> value (true or false).</a:t>
            </a:r>
            <a:endParaRPr kumimoji="0" lang="en-US" altLang="en-US" sz="1400" b="0" i="0" u="none" strike="noStrike" cap="none" normalizeH="0" baseline="0" dirty="0">
              <a:ln>
                <a:noFill/>
              </a:ln>
              <a:solidFill>
                <a:srgbClr val="D1D5DB"/>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D1D5DB"/>
                </a:solidFill>
                <a:effectLst/>
                <a:latin typeface="Söhne Mono"/>
              </a:rPr>
              <a:t>void</a:t>
            </a:r>
            <a:r>
              <a:rPr kumimoji="0" lang="en-US" altLang="en-US" sz="1400" b="0" i="0" u="none" strike="noStrike" cap="none" normalizeH="0" baseline="0" dirty="0">
                <a:ln>
                  <a:noFill/>
                </a:ln>
                <a:solidFill>
                  <a:srgbClr val="D1D5DB"/>
                </a:solidFill>
                <a:effectLst/>
                <a:latin typeface="Söhne"/>
              </a:rPr>
              <a:t>: </a:t>
            </a:r>
            <a:r>
              <a:rPr kumimoji="0" lang="en-US" altLang="en-US" b="0" i="0" u="none" strike="noStrike" cap="none" normalizeH="0" baseline="0" dirty="0">
                <a:ln>
                  <a:noFill/>
                </a:ln>
                <a:solidFill>
                  <a:srgbClr val="D1D5DB"/>
                </a:solidFill>
                <a:effectLst/>
                <a:latin typeface="Söhne"/>
              </a:rPr>
              <a:t>A function that doesn't return any value.</a:t>
            </a:r>
            <a:endParaRPr kumimoji="0" lang="en-US" altLang="en-US" sz="1400" b="0" i="0" u="none" strike="noStrike" cap="none" normalizeH="0" baseline="0" dirty="0">
              <a:ln>
                <a:noFill/>
              </a:ln>
              <a:solidFill>
                <a:srgbClr val="D1D5DB"/>
              </a:solidFill>
              <a:effectLst/>
              <a:latin typeface="Söhne"/>
            </a:endParaRPr>
          </a:p>
        </p:txBody>
      </p:sp>
    </p:spTree>
    <p:extLst>
      <p:ext uri="{BB962C8B-B14F-4D97-AF65-F5344CB8AC3E}">
        <p14:creationId xmlns:p14="http://schemas.microsoft.com/office/powerpoint/2010/main" val="692345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FF507647-30AE-E099-0C03-7E9275BD6FCA}"/>
              </a:ext>
            </a:extLst>
          </p:cNvPr>
          <p:cNvSpPr txBox="1"/>
          <p:nvPr/>
        </p:nvSpPr>
        <p:spPr>
          <a:xfrm>
            <a:off x="152400" y="307629"/>
            <a:ext cx="12039600" cy="6678751"/>
          </a:xfrm>
          <a:prstGeom prst="rect">
            <a:avLst/>
          </a:prstGeom>
          <a:noFill/>
        </p:spPr>
        <p:txBody>
          <a:bodyPr wrap="square">
            <a:spAutoFit/>
          </a:bodyPr>
          <a:lstStyle/>
          <a:p>
            <a:r>
              <a:rPr lang="en-US" sz="4400" b="1" dirty="0">
                <a:solidFill>
                  <a:schemeClr val="bg1"/>
                </a:solidFill>
              </a:rPr>
              <a:t>Call by value</a:t>
            </a:r>
          </a:p>
          <a:p>
            <a:r>
              <a:rPr lang="en-US" sz="2400" b="1" i="0" dirty="0">
                <a:solidFill>
                  <a:schemeClr val="accent6"/>
                </a:solidFill>
                <a:effectLst/>
                <a:latin typeface="Söhne"/>
              </a:rPr>
              <a:t>In "call by value," a copy of the actual value (or data) is passed to the function. The function works with this copy, not the original data.</a:t>
            </a:r>
            <a:endParaRPr lang="en-US" sz="2400" b="1" dirty="0">
              <a:solidFill>
                <a:schemeClr val="bg1"/>
              </a:solidFill>
            </a:endParaRPr>
          </a:p>
          <a:p>
            <a:r>
              <a:rPr lang="en-IN" sz="2800" dirty="0">
                <a:solidFill>
                  <a:schemeClr val="accent5">
                    <a:lumMod val="20000"/>
                    <a:lumOff val="80000"/>
                  </a:schemeClr>
                </a:solidFill>
              </a:rPr>
              <a:t>#include &lt;</a:t>
            </a:r>
            <a:r>
              <a:rPr lang="en-IN" sz="2800" dirty="0" err="1">
                <a:solidFill>
                  <a:schemeClr val="accent5">
                    <a:lumMod val="20000"/>
                    <a:lumOff val="80000"/>
                  </a:schemeClr>
                </a:solidFill>
              </a:rPr>
              <a:t>stdio.h</a:t>
            </a:r>
            <a:r>
              <a:rPr lang="en-IN" sz="2800" dirty="0">
                <a:solidFill>
                  <a:schemeClr val="accent5">
                    <a:lumMod val="20000"/>
                    <a:lumOff val="80000"/>
                  </a:schemeClr>
                </a:solidFill>
              </a:rPr>
              <a:t>&gt;</a:t>
            </a:r>
          </a:p>
          <a:p>
            <a:r>
              <a:rPr lang="en-IN" sz="2800" dirty="0">
                <a:solidFill>
                  <a:schemeClr val="accent5">
                    <a:lumMod val="20000"/>
                    <a:lumOff val="80000"/>
                  </a:schemeClr>
                </a:solidFill>
              </a:rPr>
              <a:t>// Function that takes two parameters a and b as inputs and returns their sum</a:t>
            </a:r>
          </a:p>
          <a:p>
            <a:r>
              <a:rPr lang="en-IN" sz="2800" dirty="0">
                <a:solidFill>
                  <a:schemeClr val="accent5">
                    <a:lumMod val="20000"/>
                    <a:lumOff val="80000"/>
                  </a:schemeClr>
                </a:solidFill>
              </a:rPr>
              <a:t>int sum(int a, int b) </a:t>
            </a:r>
          </a:p>
          <a:p>
            <a:r>
              <a:rPr lang="en-IN" sz="2800" dirty="0">
                <a:solidFill>
                  <a:schemeClr val="accent5">
                    <a:lumMod val="20000"/>
                    <a:lumOff val="80000"/>
                  </a:schemeClr>
                </a:solidFill>
              </a:rPr>
              <a:t>{ </a:t>
            </a:r>
          </a:p>
          <a:p>
            <a:r>
              <a:rPr lang="en-IN" sz="2800" dirty="0">
                <a:solidFill>
                  <a:schemeClr val="accent5">
                    <a:lumMod val="20000"/>
                    <a:lumOff val="80000"/>
                  </a:schemeClr>
                </a:solidFill>
              </a:rPr>
              <a:t>return a + b; </a:t>
            </a:r>
          </a:p>
          <a:p>
            <a:r>
              <a:rPr lang="en-IN" sz="2800" dirty="0">
                <a:solidFill>
                  <a:schemeClr val="accent5">
                    <a:lumMod val="20000"/>
                    <a:lumOff val="80000"/>
                  </a:schemeClr>
                </a:solidFill>
              </a:rPr>
              <a:t>}</a:t>
            </a:r>
          </a:p>
          <a:p>
            <a:r>
              <a:rPr lang="en-IN" sz="2800" dirty="0" err="1">
                <a:solidFill>
                  <a:schemeClr val="accent5">
                    <a:lumMod val="20000"/>
                    <a:lumOff val="80000"/>
                  </a:schemeClr>
                </a:solidFill>
              </a:rPr>
              <a:t>int</a:t>
            </a:r>
            <a:r>
              <a:rPr lang="en-IN" sz="2800" dirty="0">
                <a:solidFill>
                  <a:schemeClr val="accent5">
                    <a:lumMod val="20000"/>
                    <a:lumOff val="80000"/>
                  </a:schemeClr>
                </a:solidFill>
              </a:rPr>
              <a:t> main()</a:t>
            </a:r>
          </a:p>
          <a:p>
            <a:r>
              <a:rPr lang="en-IN" sz="2800" dirty="0">
                <a:solidFill>
                  <a:schemeClr val="accent5">
                    <a:lumMod val="20000"/>
                    <a:lumOff val="80000"/>
                  </a:schemeClr>
                </a:solidFill>
              </a:rPr>
              <a:t>{</a:t>
            </a:r>
          </a:p>
          <a:p>
            <a:r>
              <a:rPr lang="en-IN" sz="2800" dirty="0" err="1">
                <a:solidFill>
                  <a:schemeClr val="accent5">
                    <a:lumMod val="20000"/>
                    <a:lumOff val="80000"/>
                  </a:schemeClr>
                </a:solidFill>
              </a:rPr>
              <a:t>int</a:t>
            </a:r>
            <a:r>
              <a:rPr lang="en-IN" sz="2800" dirty="0">
                <a:solidFill>
                  <a:schemeClr val="accent5">
                    <a:lumMod val="20000"/>
                    <a:lumOff val="80000"/>
                  </a:schemeClr>
                </a:solidFill>
              </a:rPr>
              <a:t> add = sum(10, 30);</a:t>
            </a:r>
          </a:p>
          <a:p>
            <a:r>
              <a:rPr lang="en-IN" sz="2800" dirty="0" err="1">
                <a:solidFill>
                  <a:schemeClr val="accent5">
                    <a:lumMod val="20000"/>
                    <a:lumOff val="80000"/>
                  </a:schemeClr>
                </a:solidFill>
              </a:rPr>
              <a:t>printf</a:t>
            </a:r>
            <a:r>
              <a:rPr lang="en-IN" sz="2800" dirty="0">
                <a:solidFill>
                  <a:schemeClr val="accent5">
                    <a:lumMod val="20000"/>
                    <a:lumOff val="80000"/>
                  </a:schemeClr>
                </a:solidFill>
              </a:rPr>
              <a:t>("Sum is: %d", add);</a:t>
            </a:r>
          </a:p>
          <a:p>
            <a:r>
              <a:rPr lang="en-IN" sz="2800" dirty="0">
                <a:solidFill>
                  <a:schemeClr val="accent5">
                    <a:lumMod val="20000"/>
                    <a:lumOff val="80000"/>
                  </a:schemeClr>
                </a:solidFill>
              </a:rPr>
              <a:t>return 0;</a:t>
            </a:r>
          </a:p>
          <a:p>
            <a:r>
              <a:rPr lang="en-IN" sz="2800" dirty="0">
                <a:solidFill>
                  <a:schemeClr val="accent5">
                    <a:lumMod val="20000"/>
                    <a:lumOff val="80000"/>
                  </a:schemeClr>
                </a:solidFill>
              </a:rPr>
              <a:t>}</a:t>
            </a:r>
          </a:p>
        </p:txBody>
      </p:sp>
    </p:spTree>
    <p:extLst>
      <p:ext uri="{BB962C8B-B14F-4D97-AF65-F5344CB8AC3E}">
        <p14:creationId xmlns:p14="http://schemas.microsoft.com/office/powerpoint/2010/main" val="2911101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A402E4C0-AD5E-4E8C-9F21-7CCE474BDCEB}" type="slidenum">
              <a:rPr lang="en-US" smtClean="0"/>
              <a:t>16</a:t>
            </a:fld>
            <a:endParaRPr lang="en-US" dirty="0"/>
          </a:p>
        </p:txBody>
      </p:sp>
      <p:sp>
        <p:nvSpPr>
          <p:cNvPr id="6" name="Text Placeholder 5"/>
          <p:cNvSpPr>
            <a:spLocks noGrp="1"/>
          </p:cNvSpPr>
          <p:nvPr>
            <p:ph type="body" sz="quarter" idx="15"/>
          </p:nvPr>
        </p:nvSpPr>
        <p:spPr>
          <a:xfrm>
            <a:off x="609323" y="363160"/>
            <a:ext cx="9581811" cy="6199872"/>
          </a:xfrm>
        </p:spPr>
        <p:txBody>
          <a:bodyPr/>
          <a:lstStyle/>
          <a:p>
            <a:r>
              <a:rPr lang="en-US" sz="2000" dirty="0">
                <a:solidFill>
                  <a:schemeClr val="bg1"/>
                </a:solidFill>
              </a:rPr>
              <a:t>public class Function {</a:t>
            </a:r>
          </a:p>
          <a:p>
            <a:r>
              <a:rPr lang="en-US" sz="2000" dirty="0">
                <a:solidFill>
                  <a:schemeClr val="bg1"/>
                </a:solidFill>
              </a:rPr>
              <a:t>       public static void Multiplication(</a:t>
            </a:r>
            <a:r>
              <a:rPr lang="en-US" sz="2000" dirty="0" err="1">
                <a:solidFill>
                  <a:schemeClr val="bg1"/>
                </a:solidFill>
              </a:rPr>
              <a:t>int</a:t>
            </a:r>
            <a:r>
              <a:rPr lang="en-US" sz="2000" dirty="0">
                <a:solidFill>
                  <a:schemeClr val="bg1"/>
                </a:solidFill>
              </a:rPr>
              <a:t> a , </a:t>
            </a:r>
            <a:r>
              <a:rPr lang="en-US" sz="2000" dirty="0" err="1">
                <a:solidFill>
                  <a:schemeClr val="bg1"/>
                </a:solidFill>
              </a:rPr>
              <a:t>int</a:t>
            </a:r>
            <a:r>
              <a:rPr lang="en-US" sz="2000" dirty="0">
                <a:solidFill>
                  <a:schemeClr val="bg1"/>
                </a:solidFill>
              </a:rPr>
              <a:t> b){</a:t>
            </a:r>
          </a:p>
          <a:p>
            <a:r>
              <a:rPr lang="en-US" sz="2000" dirty="0">
                <a:solidFill>
                  <a:schemeClr val="bg1"/>
                </a:solidFill>
              </a:rPr>
              <a:t>       </a:t>
            </a:r>
            <a:r>
              <a:rPr lang="en-US" sz="2000" dirty="0" err="1">
                <a:solidFill>
                  <a:schemeClr val="bg1"/>
                </a:solidFill>
              </a:rPr>
              <a:t>int</a:t>
            </a:r>
            <a:r>
              <a:rPr lang="en-US" sz="2000" dirty="0">
                <a:solidFill>
                  <a:schemeClr val="bg1"/>
                </a:solidFill>
              </a:rPr>
              <a:t> result = a *b;</a:t>
            </a:r>
          </a:p>
          <a:p>
            <a:r>
              <a:rPr lang="en-US" sz="2000" dirty="0">
                <a:solidFill>
                  <a:schemeClr val="bg1"/>
                </a:solidFill>
              </a:rPr>
              <a:t>       </a:t>
            </a:r>
            <a:r>
              <a:rPr lang="en-US" sz="2000" dirty="0" err="1">
                <a:solidFill>
                  <a:schemeClr val="bg1"/>
                </a:solidFill>
              </a:rPr>
              <a:t>System.out.println</a:t>
            </a:r>
            <a:r>
              <a:rPr lang="en-US" sz="2000" dirty="0">
                <a:solidFill>
                  <a:schemeClr val="bg1"/>
                </a:solidFill>
              </a:rPr>
              <a:t>("Multiplication of giver two numbers is  "+result );</a:t>
            </a:r>
          </a:p>
          <a:p>
            <a:r>
              <a:rPr lang="en-US" sz="2000" dirty="0">
                <a:solidFill>
                  <a:schemeClr val="bg1"/>
                </a:solidFill>
              </a:rPr>
              <a:t>    }</a:t>
            </a:r>
          </a:p>
          <a:p>
            <a:r>
              <a:rPr lang="en-US" sz="2000" dirty="0">
                <a:solidFill>
                  <a:schemeClr val="bg1"/>
                </a:solidFill>
              </a:rPr>
              <a:t>    public static void main(String </a:t>
            </a:r>
            <a:r>
              <a:rPr lang="en-US" sz="2000" dirty="0" err="1">
                <a:solidFill>
                  <a:schemeClr val="bg1"/>
                </a:solidFill>
              </a:rPr>
              <a:t>args</a:t>
            </a:r>
            <a:r>
              <a:rPr lang="en-US" sz="2000" dirty="0">
                <a:solidFill>
                  <a:schemeClr val="bg1"/>
                </a:solidFill>
              </a:rPr>
              <a:t>[]){</a:t>
            </a:r>
          </a:p>
          <a:p>
            <a:r>
              <a:rPr lang="en-US" sz="2000" dirty="0">
                <a:solidFill>
                  <a:schemeClr val="bg1"/>
                </a:solidFill>
              </a:rPr>
              <a:t>     Multiplication(2, 6);</a:t>
            </a:r>
          </a:p>
          <a:p>
            <a:r>
              <a:rPr lang="en-US" sz="2000" dirty="0">
                <a:solidFill>
                  <a:schemeClr val="bg1"/>
                </a:solidFill>
              </a:rPr>
              <a:t>     Multiplication(8, 9);</a:t>
            </a:r>
          </a:p>
          <a:p>
            <a:r>
              <a:rPr lang="en-US" sz="2000" dirty="0">
                <a:solidFill>
                  <a:schemeClr val="bg1"/>
                </a:solidFill>
              </a:rPr>
              <a:t>    }</a:t>
            </a:r>
          </a:p>
          <a:p>
            <a:r>
              <a:rPr lang="en-US" sz="2000" dirty="0">
                <a:solidFill>
                  <a:schemeClr val="bg1"/>
                </a:solidFill>
              </a:rPr>
              <a:t>}</a:t>
            </a:r>
          </a:p>
          <a:p>
            <a:r>
              <a:rPr lang="en-US" dirty="0">
                <a:solidFill>
                  <a:schemeClr val="bg1"/>
                </a:solidFill>
              </a:rPr>
              <a:t/>
            </a:r>
            <a:br>
              <a:rPr lang="en-US" dirty="0">
                <a:solidFill>
                  <a:schemeClr val="bg1"/>
                </a:solidFill>
              </a:rPr>
            </a:b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814011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495268" y="121920"/>
            <a:ext cx="10548651" cy="6929120"/>
          </a:xfrm>
        </p:spPr>
        <p:txBody>
          <a:bodyPr/>
          <a:lstStyle/>
          <a:p>
            <a:pPr>
              <a:spcBef>
                <a:spcPts val="0"/>
              </a:spcBef>
            </a:pPr>
            <a:r>
              <a:rPr lang="en-US" sz="2800" b="1" dirty="0">
                <a:solidFill>
                  <a:schemeClr val="bg1"/>
                </a:solidFill>
              </a:rPr>
              <a:t>Call by reference</a:t>
            </a:r>
          </a:p>
          <a:p>
            <a:pPr>
              <a:spcBef>
                <a:spcPts val="0"/>
              </a:spcBef>
            </a:pPr>
            <a:r>
              <a:rPr lang="en-US" sz="2400" b="1" i="0" dirty="0">
                <a:solidFill>
                  <a:srgbClr val="02DCFA"/>
                </a:solidFill>
                <a:effectLst/>
                <a:latin typeface="Söhne"/>
              </a:rPr>
              <a:t>In "call by reference," a reference or memory address of the original data is passed to the function. The function operates on the actual data, not a copy.</a:t>
            </a:r>
            <a:endParaRPr lang="en-US" sz="2400" b="1" dirty="0">
              <a:solidFill>
                <a:srgbClr val="02DCFA"/>
              </a:solidFill>
            </a:endParaRPr>
          </a:p>
          <a:p>
            <a:pPr>
              <a:spcBef>
                <a:spcPts val="0"/>
              </a:spcBef>
            </a:pPr>
            <a:endParaRPr lang="en-US" sz="1800" b="1" dirty="0">
              <a:solidFill>
                <a:schemeClr val="bg1"/>
              </a:solidFill>
            </a:endParaRPr>
          </a:p>
          <a:p>
            <a:pPr>
              <a:spcBef>
                <a:spcPts val="0"/>
              </a:spcBef>
            </a:pPr>
            <a:r>
              <a:rPr lang="en-US" sz="1800" b="1" dirty="0">
                <a:solidFill>
                  <a:schemeClr val="bg1"/>
                </a:solidFill>
              </a:rPr>
              <a:t>void increment(int &amp;x) {</a:t>
            </a:r>
          </a:p>
          <a:p>
            <a:pPr>
              <a:spcBef>
                <a:spcPts val="0"/>
              </a:spcBef>
            </a:pPr>
            <a:r>
              <a:rPr lang="en-US" sz="1800" b="1" dirty="0">
                <a:solidFill>
                  <a:schemeClr val="bg1"/>
                </a:solidFill>
              </a:rPr>
              <a:t>    x++;  // Modifies the original 'num' variable outside the function.</a:t>
            </a:r>
          </a:p>
          <a:p>
            <a:pPr>
              <a:spcBef>
                <a:spcPts val="0"/>
              </a:spcBef>
            </a:pPr>
            <a:r>
              <a:rPr lang="en-US" sz="1800" b="1" dirty="0">
                <a:solidFill>
                  <a:schemeClr val="bg1"/>
                </a:solidFill>
              </a:rPr>
              <a:t>}</a:t>
            </a:r>
          </a:p>
          <a:p>
            <a:pPr>
              <a:spcBef>
                <a:spcPts val="0"/>
              </a:spcBef>
            </a:pPr>
            <a:endParaRPr lang="en-US" sz="1800" b="1" dirty="0">
              <a:solidFill>
                <a:schemeClr val="bg1"/>
              </a:solidFill>
            </a:endParaRPr>
          </a:p>
          <a:p>
            <a:pPr>
              <a:spcBef>
                <a:spcPts val="0"/>
              </a:spcBef>
            </a:pPr>
            <a:r>
              <a:rPr lang="en-US" sz="1800" b="1" dirty="0">
                <a:solidFill>
                  <a:schemeClr val="bg1"/>
                </a:solidFill>
              </a:rPr>
              <a:t>int main() {</a:t>
            </a:r>
          </a:p>
          <a:p>
            <a:pPr>
              <a:spcBef>
                <a:spcPts val="0"/>
              </a:spcBef>
            </a:pPr>
            <a:r>
              <a:rPr lang="en-US" sz="1800" b="1" dirty="0">
                <a:solidFill>
                  <a:schemeClr val="bg1"/>
                </a:solidFill>
              </a:rPr>
              <a:t>    int num = 5;</a:t>
            </a:r>
          </a:p>
          <a:p>
            <a:pPr>
              <a:spcBef>
                <a:spcPts val="0"/>
              </a:spcBef>
            </a:pPr>
            <a:r>
              <a:rPr lang="en-US" sz="1800" b="1" dirty="0">
                <a:solidFill>
                  <a:schemeClr val="bg1"/>
                </a:solidFill>
              </a:rPr>
              <a:t>    increment(num);</a:t>
            </a:r>
          </a:p>
          <a:p>
            <a:pPr>
              <a:spcBef>
                <a:spcPts val="0"/>
              </a:spcBef>
            </a:pPr>
            <a:r>
              <a:rPr lang="en-US" sz="1800" b="1" dirty="0">
                <a:solidFill>
                  <a:schemeClr val="bg1"/>
                </a:solidFill>
              </a:rPr>
              <a:t>    // 'num' is now 6, as it was modified by the function.</a:t>
            </a:r>
          </a:p>
          <a:p>
            <a:pPr>
              <a:spcBef>
                <a:spcPts val="0"/>
              </a:spcBef>
            </a:pPr>
            <a:r>
              <a:rPr lang="en-US" sz="1800" b="1" dirty="0">
                <a:solidFill>
                  <a:schemeClr val="bg1"/>
                </a:solidFill>
              </a:rPr>
              <a:t>}</a:t>
            </a:r>
          </a:p>
          <a:p>
            <a:pPr>
              <a:spcBef>
                <a:spcPts val="0"/>
              </a:spcBef>
            </a:pPr>
            <a:endParaRPr lang="en-US" sz="1800" b="1" dirty="0">
              <a:solidFill>
                <a:schemeClr val="bg1"/>
              </a:solidFill>
            </a:endParaRPr>
          </a:p>
        </p:txBody>
      </p:sp>
    </p:spTree>
    <p:extLst>
      <p:ext uri="{BB962C8B-B14F-4D97-AF65-F5344CB8AC3E}">
        <p14:creationId xmlns:p14="http://schemas.microsoft.com/office/powerpoint/2010/main" val="483236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AC351D2-505C-CDE4-A203-12CE940DB3A1}"/>
              </a:ext>
            </a:extLst>
          </p:cNvPr>
          <p:cNvSpPr>
            <a:spLocks noGrp="1"/>
          </p:cNvSpPr>
          <p:nvPr>
            <p:ph type="title"/>
          </p:nvPr>
        </p:nvSpPr>
        <p:spPr>
          <a:xfrm>
            <a:off x="1407160" y="3049366"/>
            <a:ext cx="6588760" cy="2020474"/>
          </a:xfrm>
        </p:spPr>
        <p:txBody>
          <a:bodyPr/>
          <a:lstStyle/>
          <a:p>
            <a:r>
              <a:rPr lang="en-IN" sz="6600" dirty="0"/>
              <a:t>Thank you</a:t>
            </a:r>
          </a:p>
        </p:txBody>
      </p:sp>
    </p:spTree>
    <p:extLst>
      <p:ext uri="{BB962C8B-B14F-4D97-AF65-F5344CB8AC3E}">
        <p14:creationId xmlns:p14="http://schemas.microsoft.com/office/powerpoint/2010/main" val="3226212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xmlns="" id="{2A832263-0463-9FFB-195B-E0E97BF351E8}"/>
              </a:ext>
            </a:extLst>
          </p:cNvPr>
          <p:cNvSpPr>
            <a:spLocks noGrp="1"/>
          </p:cNvSpPr>
          <p:nvPr>
            <p:ph type="title"/>
          </p:nvPr>
        </p:nvSpPr>
        <p:spPr>
          <a:xfrm>
            <a:off x="661916" y="728084"/>
            <a:ext cx="7344164" cy="734956"/>
          </a:xfrm>
        </p:spPr>
        <p:txBody>
          <a:bodyPr>
            <a:noAutofit/>
          </a:bodyPr>
          <a:lstStyle/>
          <a:p>
            <a:r>
              <a:rPr lang="en-IN" sz="4000" dirty="0"/>
              <a:t>LOOPS</a:t>
            </a:r>
          </a:p>
        </p:txBody>
      </p:sp>
      <p:sp>
        <p:nvSpPr>
          <p:cNvPr id="18" name="TextBox 17">
            <a:extLst>
              <a:ext uri="{FF2B5EF4-FFF2-40B4-BE49-F238E27FC236}">
                <a16:creationId xmlns:a16="http://schemas.microsoft.com/office/drawing/2014/main" xmlns="" id="{2DBA18C7-F65E-622D-44FC-B774F360B344}"/>
              </a:ext>
            </a:extLst>
          </p:cNvPr>
          <p:cNvSpPr txBox="1"/>
          <p:nvPr/>
        </p:nvSpPr>
        <p:spPr>
          <a:xfrm>
            <a:off x="661916" y="1584960"/>
            <a:ext cx="8412480" cy="2677656"/>
          </a:xfrm>
          <a:prstGeom prst="rect">
            <a:avLst/>
          </a:prstGeom>
          <a:noFill/>
        </p:spPr>
        <p:txBody>
          <a:bodyPr wrap="square" rtlCol="0">
            <a:spAutoFit/>
          </a:bodyPr>
          <a:lstStyle/>
          <a:p>
            <a:pPr marL="342900" indent="-342900">
              <a:buFont typeface="Courier New" panose="02070309020205020404" pitchFamily="49" charset="0"/>
              <a:buChar char="o"/>
            </a:pPr>
            <a:r>
              <a:rPr lang="en-US" sz="2800" cap="none" dirty="0">
                <a:solidFill>
                  <a:schemeClr val="accent6">
                    <a:lumMod val="60000"/>
                    <a:lumOff val="40000"/>
                  </a:schemeClr>
                </a:solidFill>
              </a:rPr>
              <a:t>In computer programming, a loop is used to execute a group of instructions or a block of code multiple times, without writing it repeatedly.</a:t>
            </a:r>
          </a:p>
          <a:p>
            <a:pPr marL="342900" indent="-342900">
              <a:buFont typeface="Courier New" panose="02070309020205020404" pitchFamily="49" charset="0"/>
              <a:buChar char="o"/>
            </a:pPr>
            <a:r>
              <a:rPr lang="en-US" sz="2800" cap="none" dirty="0">
                <a:solidFill>
                  <a:schemeClr val="accent6">
                    <a:lumMod val="60000"/>
                    <a:lumOff val="40000"/>
                  </a:schemeClr>
                </a:solidFill>
              </a:rPr>
              <a:t>The block of code is executed based on a certain condition. Hence, loops are the control structures of a program</a:t>
            </a:r>
            <a:r>
              <a:rPr lang="en-US" sz="2800" dirty="0">
                <a:solidFill>
                  <a:schemeClr val="accent6">
                    <a:lumMod val="60000"/>
                    <a:lumOff val="40000"/>
                  </a:schemeClr>
                </a:solidFill>
              </a:rPr>
              <a:t>.</a:t>
            </a:r>
          </a:p>
        </p:txBody>
      </p:sp>
      <p:pic>
        <p:nvPicPr>
          <p:cNvPr id="1026" name="Picture 2" descr="memes - Illuminating... - devRant">
            <a:extLst>
              <a:ext uri="{FF2B5EF4-FFF2-40B4-BE49-F238E27FC236}">
                <a16:creationId xmlns:a16="http://schemas.microsoft.com/office/drawing/2014/main" xmlns="" id="{3D93B81D-3A71-4B52-FE2C-6B86BF3AB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4830" y="3949065"/>
            <a:ext cx="47625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478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39043E74-28B6-CBF8-E88B-068A3F344C5E}"/>
              </a:ext>
            </a:extLst>
          </p:cNvPr>
          <p:cNvSpPr/>
          <p:nvPr/>
        </p:nvSpPr>
        <p:spPr>
          <a:xfrm>
            <a:off x="96520" y="4348611"/>
            <a:ext cx="4506718" cy="176572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 name="Title 16">
            <a:extLst>
              <a:ext uri="{FF2B5EF4-FFF2-40B4-BE49-F238E27FC236}">
                <a16:creationId xmlns:a16="http://schemas.microsoft.com/office/drawing/2014/main" xmlns="" id="{0B7398C2-A12A-61CB-307C-59615A89B461}"/>
              </a:ext>
            </a:extLst>
          </p:cNvPr>
          <p:cNvSpPr>
            <a:spLocks noGrp="1"/>
          </p:cNvSpPr>
          <p:nvPr>
            <p:ph type="title"/>
          </p:nvPr>
        </p:nvSpPr>
        <p:spPr>
          <a:xfrm>
            <a:off x="661916" y="728084"/>
            <a:ext cx="7344164" cy="734956"/>
          </a:xfrm>
        </p:spPr>
        <p:txBody>
          <a:bodyPr>
            <a:noAutofit/>
          </a:bodyPr>
          <a:lstStyle/>
          <a:p>
            <a:r>
              <a:rPr lang="en-IN" sz="4000" dirty="0"/>
              <a:t>FOR LOOP</a:t>
            </a:r>
          </a:p>
        </p:txBody>
      </p:sp>
      <p:sp>
        <p:nvSpPr>
          <p:cNvPr id="3" name="TextBox 2">
            <a:extLst>
              <a:ext uri="{FF2B5EF4-FFF2-40B4-BE49-F238E27FC236}">
                <a16:creationId xmlns:a16="http://schemas.microsoft.com/office/drawing/2014/main" xmlns="" id="{062F0FDC-8BDD-B276-637F-8B8C99F9C4B1}"/>
              </a:ext>
            </a:extLst>
          </p:cNvPr>
          <p:cNvSpPr txBox="1"/>
          <p:nvPr/>
        </p:nvSpPr>
        <p:spPr>
          <a:xfrm>
            <a:off x="661916" y="1626526"/>
            <a:ext cx="10647680" cy="1569660"/>
          </a:xfrm>
          <a:prstGeom prst="rect">
            <a:avLst/>
          </a:prstGeom>
          <a:noFill/>
        </p:spPr>
        <p:txBody>
          <a:bodyPr wrap="square" rtlCol="0">
            <a:spAutoFit/>
          </a:bodyPr>
          <a:lstStyle/>
          <a:p>
            <a:r>
              <a:rPr lang="en-US" sz="2400" b="0" i="0" dirty="0">
                <a:solidFill>
                  <a:schemeClr val="accent6">
                    <a:lumMod val="20000"/>
                    <a:lumOff val="80000"/>
                  </a:schemeClr>
                </a:solidFill>
                <a:effectLst/>
                <a:latin typeface="Nunito" pitchFamily="2" charset="0"/>
              </a:rPr>
              <a:t>for loop in programming is a  repetition control structure that allows programmers to write a loop that will be executed a specific number of times. for loop enables programmers to perform n number of steps together in a single line.</a:t>
            </a:r>
            <a:endParaRPr lang="en-IN" sz="2400" dirty="0">
              <a:solidFill>
                <a:schemeClr val="accent6">
                  <a:lumMod val="20000"/>
                  <a:lumOff val="80000"/>
                </a:schemeClr>
              </a:solidFill>
            </a:endParaRPr>
          </a:p>
        </p:txBody>
      </p:sp>
      <p:sp>
        <p:nvSpPr>
          <p:cNvPr id="5" name="TextBox 4">
            <a:extLst>
              <a:ext uri="{FF2B5EF4-FFF2-40B4-BE49-F238E27FC236}">
                <a16:creationId xmlns:a16="http://schemas.microsoft.com/office/drawing/2014/main" xmlns="" id="{73084EC0-A547-9A15-8E1B-7B341FF89F9E}"/>
              </a:ext>
            </a:extLst>
          </p:cNvPr>
          <p:cNvSpPr txBox="1"/>
          <p:nvPr/>
        </p:nvSpPr>
        <p:spPr>
          <a:xfrm>
            <a:off x="96520" y="4883889"/>
            <a:ext cx="6096000" cy="1107996"/>
          </a:xfrm>
          <a:prstGeom prst="rect">
            <a:avLst/>
          </a:prstGeom>
          <a:noFill/>
        </p:spPr>
        <p:txBody>
          <a:bodyPr wrap="square">
            <a:spAutoFit/>
          </a:bodyPr>
          <a:lstStyle/>
          <a:p>
            <a:r>
              <a:rPr lang="en-IN" sz="2200" dirty="0">
                <a:solidFill>
                  <a:schemeClr val="bg1"/>
                </a:solidFill>
              </a:rPr>
              <a:t>for (int </a:t>
            </a:r>
            <a:r>
              <a:rPr lang="en-IN" sz="2200" dirty="0" err="1">
                <a:solidFill>
                  <a:schemeClr val="bg1"/>
                </a:solidFill>
              </a:rPr>
              <a:t>i</a:t>
            </a:r>
            <a:r>
              <a:rPr lang="en-IN" sz="2200" dirty="0">
                <a:solidFill>
                  <a:schemeClr val="bg1"/>
                </a:solidFill>
              </a:rPr>
              <a:t> = 0; </a:t>
            </a:r>
            <a:r>
              <a:rPr lang="en-IN" sz="2200" dirty="0" err="1">
                <a:solidFill>
                  <a:schemeClr val="bg1"/>
                </a:solidFill>
              </a:rPr>
              <a:t>i</a:t>
            </a:r>
            <a:r>
              <a:rPr lang="en-IN" sz="2200" dirty="0">
                <a:solidFill>
                  <a:schemeClr val="bg1"/>
                </a:solidFill>
              </a:rPr>
              <a:t> &lt; 5; </a:t>
            </a:r>
            <a:r>
              <a:rPr lang="en-IN" sz="2200" dirty="0" err="1">
                <a:solidFill>
                  <a:schemeClr val="bg1"/>
                </a:solidFill>
              </a:rPr>
              <a:t>i</a:t>
            </a:r>
            <a:r>
              <a:rPr lang="en-IN" sz="2200" dirty="0">
                <a:solidFill>
                  <a:schemeClr val="bg1"/>
                </a:solidFill>
              </a:rPr>
              <a:t>++) {</a:t>
            </a:r>
          </a:p>
          <a:p>
            <a:r>
              <a:rPr lang="en-IN" sz="2200" dirty="0">
                <a:solidFill>
                  <a:schemeClr val="bg1"/>
                </a:solidFill>
              </a:rPr>
              <a:t>    </a:t>
            </a:r>
            <a:r>
              <a:rPr lang="en-IN" sz="2200" dirty="0" err="1">
                <a:solidFill>
                  <a:schemeClr val="bg1"/>
                </a:solidFill>
              </a:rPr>
              <a:t>System.out.println</a:t>
            </a:r>
            <a:r>
              <a:rPr lang="en-IN" sz="2200" dirty="0">
                <a:solidFill>
                  <a:schemeClr val="bg1"/>
                </a:solidFill>
              </a:rPr>
              <a:t>("Iteration " + </a:t>
            </a:r>
            <a:r>
              <a:rPr lang="en-IN" sz="2200" dirty="0" err="1">
                <a:solidFill>
                  <a:schemeClr val="bg1"/>
                </a:solidFill>
              </a:rPr>
              <a:t>i</a:t>
            </a:r>
            <a:r>
              <a:rPr lang="en-IN" sz="2200" dirty="0">
                <a:solidFill>
                  <a:schemeClr val="bg1"/>
                </a:solidFill>
              </a:rPr>
              <a:t>);</a:t>
            </a:r>
          </a:p>
          <a:p>
            <a:r>
              <a:rPr lang="en-IN" sz="2200" dirty="0">
                <a:solidFill>
                  <a:schemeClr val="bg1"/>
                </a:solidFill>
              </a:rPr>
              <a:t>}</a:t>
            </a:r>
          </a:p>
        </p:txBody>
      </p:sp>
      <p:sp>
        <p:nvSpPr>
          <p:cNvPr id="7" name="TextBox 6">
            <a:extLst>
              <a:ext uri="{FF2B5EF4-FFF2-40B4-BE49-F238E27FC236}">
                <a16:creationId xmlns:a16="http://schemas.microsoft.com/office/drawing/2014/main" xmlns="" id="{ED2B550C-B9C6-765D-494F-8FE4BA95F395}"/>
              </a:ext>
            </a:extLst>
          </p:cNvPr>
          <p:cNvSpPr txBox="1"/>
          <p:nvPr/>
        </p:nvSpPr>
        <p:spPr>
          <a:xfrm>
            <a:off x="4659118" y="4841039"/>
            <a:ext cx="6096000" cy="1107996"/>
          </a:xfrm>
          <a:prstGeom prst="rect">
            <a:avLst/>
          </a:prstGeom>
          <a:noFill/>
        </p:spPr>
        <p:txBody>
          <a:bodyPr wrap="square">
            <a:spAutoFit/>
          </a:bodyPr>
          <a:lstStyle/>
          <a:p>
            <a:r>
              <a:rPr lang="en-IN" sz="2200" dirty="0">
                <a:solidFill>
                  <a:schemeClr val="bg1"/>
                </a:solidFill>
              </a:rPr>
              <a:t>for (int </a:t>
            </a:r>
            <a:r>
              <a:rPr lang="en-IN" sz="2200" dirty="0" err="1">
                <a:solidFill>
                  <a:schemeClr val="bg1"/>
                </a:solidFill>
              </a:rPr>
              <a:t>i</a:t>
            </a:r>
            <a:r>
              <a:rPr lang="en-IN" sz="2200" dirty="0">
                <a:solidFill>
                  <a:schemeClr val="bg1"/>
                </a:solidFill>
              </a:rPr>
              <a:t> = 0; </a:t>
            </a:r>
            <a:r>
              <a:rPr lang="en-IN" sz="2200" dirty="0" err="1">
                <a:solidFill>
                  <a:schemeClr val="bg1"/>
                </a:solidFill>
              </a:rPr>
              <a:t>i</a:t>
            </a:r>
            <a:r>
              <a:rPr lang="en-IN" sz="2200" dirty="0">
                <a:solidFill>
                  <a:schemeClr val="bg1"/>
                </a:solidFill>
              </a:rPr>
              <a:t> &lt; 5; </a:t>
            </a:r>
            <a:r>
              <a:rPr lang="en-IN" sz="2200" dirty="0" err="1">
                <a:solidFill>
                  <a:schemeClr val="bg1"/>
                </a:solidFill>
              </a:rPr>
              <a:t>i</a:t>
            </a:r>
            <a:r>
              <a:rPr lang="en-IN" sz="2200" dirty="0">
                <a:solidFill>
                  <a:schemeClr val="bg1"/>
                </a:solidFill>
              </a:rPr>
              <a:t>++) {</a:t>
            </a:r>
          </a:p>
          <a:p>
            <a:r>
              <a:rPr lang="en-IN" sz="2200" dirty="0">
                <a:solidFill>
                  <a:schemeClr val="bg1"/>
                </a:solidFill>
              </a:rPr>
              <a:t>    cout &lt;&lt; "Iteration " &lt;&lt; </a:t>
            </a:r>
            <a:r>
              <a:rPr lang="en-IN" sz="2200" dirty="0" err="1">
                <a:solidFill>
                  <a:schemeClr val="bg1"/>
                </a:solidFill>
              </a:rPr>
              <a:t>i</a:t>
            </a:r>
            <a:r>
              <a:rPr lang="en-IN" sz="2200" dirty="0">
                <a:solidFill>
                  <a:schemeClr val="bg1"/>
                </a:solidFill>
              </a:rPr>
              <a:t> &lt;&lt; </a:t>
            </a:r>
            <a:r>
              <a:rPr lang="en-IN" sz="2200" dirty="0" err="1">
                <a:solidFill>
                  <a:schemeClr val="bg1"/>
                </a:solidFill>
              </a:rPr>
              <a:t>endl</a:t>
            </a:r>
            <a:r>
              <a:rPr lang="en-IN" sz="2200" dirty="0">
                <a:solidFill>
                  <a:schemeClr val="bg1"/>
                </a:solidFill>
              </a:rPr>
              <a:t>;</a:t>
            </a:r>
          </a:p>
          <a:p>
            <a:r>
              <a:rPr lang="en-IN" sz="2200" dirty="0">
                <a:solidFill>
                  <a:schemeClr val="bg1"/>
                </a:solidFill>
              </a:rPr>
              <a:t>}</a:t>
            </a:r>
          </a:p>
        </p:txBody>
      </p:sp>
      <p:sp>
        <p:nvSpPr>
          <p:cNvPr id="9" name="TextBox 8">
            <a:extLst>
              <a:ext uri="{FF2B5EF4-FFF2-40B4-BE49-F238E27FC236}">
                <a16:creationId xmlns:a16="http://schemas.microsoft.com/office/drawing/2014/main" xmlns="" id="{1D56EB16-F82D-A754-A6C6-9FAD071B64DB}"/>
              </a:ext>
            </a:extLst>
          </p:cNvPr>
          <p:cNvSpPr txBox="1"/>
          <p:nvPr/>
        </p:nvSpPr>
        <p:spPr>
          <a:xfrm>
            <a:off x="8876333" y="4887411"/>
            <a:ext cx="6096000" cy="769441"/>
          </a:xfrm>
          <a:prstGeom prst="rect">
            <a:avLst/>
          </a:prstGeom>
          <a:noFill/>
        </p:spPr>
        <p:txBody>
          <a:bodyPr wrap="square">
            <a:spAutoFit/>
          </a:bodyPr>
          <a:lstStyle/>
          <a:p>
            <a:r>
              <a:rPr lang="en-IN" sz="2200" dirty="0">
                <a:solidFill>
                  <a:schemeClr val="bg1"/>
                </a:solidFill>
              </a:rPr>
              <a:t>for </a:t>
            </a:r>
            <a:r>
              <a:rPr lang="en-IN" sz="2200" dirty="0" err="1">
                <a:solidFill>
                  <a:schemeClr val="bg1"/>
                </a:solidFill>
              </a:rPr>
              <a:t>i</a:t>
            </a:r>
            <a:r>
              <a:rPr lang="en-IN" sz="2200" dirty="0">
                <a:solidFill>
                  <a:schemeClr val="bg1"/>
                </a:solidFill>
              </a:rPr>
              <a:t> in range(5):</a:t>
            </a:r>
          </a:p>
          <a:p>
            <a:r>
              <a:rPr lang="en-IN" sz="2200" dirty="0">
                <a:solidFill>
                  <a:schemeClr val="bg1"/>
                </a:solidFill>
              </a:rPr>
              <a:t>    print("Iteration", </a:t>
            </a:r>
            <a:r>
              <a:rPr lang="en-IN" sz="2200" dirty="0" err="1">
                <a:solidFill>
                  <a:schemeClr val="bg1"/>
                </a:solidFill>
              </a:rPr>
              <a:t>i</a:t>
            </a:r>
            <a:r>
              <a:rPr lang="en-IN" sz="2200" dirty="0">
                <a:solidFill>
                  <a:schemeClr val="bg1"/>
                </a:solidFill>
              </a:rPr>
              <a:t>)</a:t>
            </a:r>
          </a:p>
        </p:txBody>
      </p:sp>
      <p:sp>
        <p:nvSpPr>
          <p:cNvPr id="10" name="TextBox 9">
            <a:extLst>
              <a:ext uri="{FF2B5EF4-FFF2-40B4-BE49-F238E27FC236}">
                <a16:creationId xmlns:a16="http://schemas.microsoft.com/office/drawing/2014/main" xmlns="" id="{6B924E3E-8FE8-0208-1B0C-7AC37FF946DF}"/>
              </a:ext>
            </a:extLst>
          </p:cNvPr>
          <p:cNvSpPr txBox="1"/>
          <p:nvPr/>
        </p:nvSpPr>
        <p:spPr>
          <a:xfrm>
            <a:off x="661916" y="3424847"/>
            <a:ext cx="5751511" cy="461665"/>
          </a:xfrm>
          <a:prstGeom prst="rect">
            <a:avLst/>
          </a:prstGeom>
          <a:noFill/>
        </p:spPr>
        <p:txBody>
          <a:bodyPr wrap="none" rtlCol="0">
            <a:spAutoFit/>
          </a:bodyPr>
          <a:lstStyle/>
          <a:p>
            <a:r>
              <a:rPr lang="en-IN" sz="2400" dirty="0">
                <a:solidFill>
                  <a:schemeClr val="accent3">
                    <a:lumMod val="60000"/>
                    <a:lumOff val="40000"/>
                  </a:schemeClr>
                </a:solidFill>
              </a:rPr>
              <a:t>Examples of for loop in various languages:</a:t>
            </a:r>
          </a:p>
        </p:txBody>
      </p:sp>
      <p:sp>
        <p:nvSpPr>
          <p:cNvPr id="19" name="Rectangle 18">
            <a:extLst>
              <a:ext uri="{FF2B5EF4-FFF2-40B4-BE49-F238E27FC236}">
                <a16:creationId xmlns:a16="http://schemas.microsoft.com/office/drawing/2014/main" xmlns="" id="{AB3B4E91-730C-1F1B-DBC0-B8BF2E7FC8EF}"/>
              </a:ext>
            </a:extLst>
          </p:cNvPr>
          <p:cNvSpPr/>
          <p:nvPr/>
        </p:nvSpPr>
        <p:spPr>
          <a:xfrm>
            <a:off x="4659118" y="4348611"/>
            <a:ext cx="4139442" cy="176572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xmlns="" id="{6C69772C-A5D4-1643-61C6-7B090AAE4A38}"/>
              </a:ext>
            </a:extLst>
          </p:cNvPr>
          <p:cNvSpPr txBox="1"/>
          <p:nvPr/>
        </p:nvSpPr>
        <p:spPr>
          <a:xfrm>
            <a:off x="267667" y="4364191"/>
            <a:ext cx="847796" cy="523220"/>
          </a:xfrm>
          <a:prstGeom prst="rect">
            <a:avLst/>
          </a:prstGeom>
          <a:noFill/>
        </p:spPr>
        <p:txBody>
          <a:bodyPr wrap="none" rtlCol="0">
            <a:spAutoFit/>
          </a:bodyPr>
          <a:lstStyle/>
          <a:p>
            <a:r>
              <a:rPr lang="en-IN" sz="2800" dirty="0">
                <a:solidFill>
                  <a:schemeClr val="bg1"/>
                </a:solidFill>
              </a:rPr>
              <a:t>Java</a:t>
            </a:r>
          </a:p>
        </p:txBody>
      </p:sp>
      <p:sp>
        <p:nvSpPr>
          <p:cNvPr id="12" name="TextBox 11">
            <a:extLst>
              <a:ext uri="{FF2B5EF4-FFF2-40B4-BE49-F238E27FC236}">
                <a16:creationId xmlns:a16="http://schemas.microsoft.com/office/drawing/2014/main" xmlns="" id="{7C9564D5-BF6B-8630-1DB7-2A486A15E446}"/>
              </a:ext>
            </a:extLst>
          </p:cNvPr>
          <p:cNvSpPr txBox="1"/>
          <p:nvPr/>
        </p:nvSpPr>
        <p:spPr>
          <a:xfrm>
            <a:off x="4638798" y="4274969"/>
            <a:ext cx="824265" cy="523220"/>
          </a:xfrm>
          <a:prstGeom prst="rect">
            <a:avLst/>
          </a:prstGeom>
          <a:noFill/>
        </p:spPr>
        <p:txBody>
          <a:bodyPr wrap="none" rtlCol="0">
            <a:spAutoFit/>
          </a:bodyPr>
          <a:lstStyle/>
          <a:p>
            <a:r>
              <a:rPr lang="en-IN" sz="2800" dirty="0">
                <a:solidFill>
                  <a:schemeClr val="bg1"/>
                </a:solidFill>
              </a:rPr>
              <a:t>C++</a:t>
            </a:r>
          </a:p>
        </p:txBody>
      </p:sp>
      <p:sp>
        <p:nvSpPr>
          <p:cNvPr id="13" name="TextBox 12">
            <a:extLst>
              <a:ext uri="{FF2B5EF4-FFF2-40B4-BE49-F238E27FC236}">
                <a16:creationId xmlns:a16="http://schemas.microsoft.com/office/drawing/2014/main" xmlns="" id="{9D9B15C9-0D1F-ADD0-A7D9-F3C4718256D4}"/>
              </a:ext>
            </a:extLst>
          </p:cNvPr>
          <p:cNvSpPr txBox="1"/>
          <p:nvPr/>
        </p:nvSpPr>
        <p:spPr>
          <a:xfrm>
            <a:off x="8876333" y="4317819"/>
            <a:ext cx="1270541" cy="523220"/>
          </a:xfrm>
          <a:prstGeom prst="rect">
            <a:avLst/>
          </a:prstGeom>
          <a:noFill/>
        </p:spPr>
        <p:txBody>
          <a:bodyPr wrap="none" rtlCol="0">
            <a:spAutoFit/>
          </a:bodyPr>
          <a:lstStyle/>
          <a:p>
            <a:r>
              <a:rPr lang="en-IN" sz="2800" dirty="0">
                <a:solidFill>
                  <a:schemeClr val="bg1"/>
                </a:solidFill>
              </a:rPr>
              <a:t>Python</a:t>
            </a:r>
          </a:p>
        </p:txBody>
      </p:sp>
      <p:sp>
        <p:nvSpPr>
          <p:cNvPr id="20" name="Rectangle 19">
            <a:extLst>
              <a:ext uri="{FF2B5EF4-FFF2-40B4-BE49-F238E27FC236}">
                <a16:creationId xmlns:a16="http://schemas.microsoft.com/office/drawing/2014/main" xmlns="" id="{3351A4B9-E5A2-5601-C6B9-1DEDBDB2B6A0}"/>
              </a:ext>
            </a:extLst>
          </p:cNvPr>
          <p:cNvSpPr/>
          <p:nvPr/>
        </p:nvSpPr>
        <p:spPr>
          <a:xfrm>
            <a:off x="8876333" y="4348611"/>
            <a:ext cx="2675587" cy="176572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Dil Se on X: &quot;Are you agree with this 😂 #programming #programmer # coding #coder #codeforces #codechef #hackerearth #hackerrank  #webdevelopment #webdesign #softwaredevelopmentcompany #softwareengineer  #engineeringmemes #enggineeringcollege #meme ...">
            <a:extLst>
              <a:ext uri="{FF2B5EF4-FFF2-40B4-BE49-F238E27FC236}">
                <a16:creationId xmlns:a16="http://schemas.microsoft.com/office/drawing/2014/main" xmlns="" id="{001891E5-4059-822A-F2A0-1469B59E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175" y="0"/>
            <a:ext cx="6596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920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1B91CA78-BC22-9312-E86A-70D2631E8BA5}"/>
              </a:ext>
            </a:extLst>
          </p:cNvPr>
          <p:cNvSpPr txBox="1"/>
          <p:nvPr/>
        </p:nvSpPr>
        <p:spPr>
          <a:xfrm>
            <a:off x="619760" y="883920"/>
            <a:ext cx="6146800" cy="707886"/>
          </a:xfrm>
          <a:prstGeom prst="rect">
            <a:avLst/>
          </a:prstGeom>
          <a:noFill/>
        </p:spPr>
        <p:txBody>
          <a:bodyPr wrap="square" rtlCol="0">
            <a:spAutoFit/>
          </a:bodyPr>
          <a:lstStyle/>
          <a:p>
            <a:pPr>
              <a:spcBef>
                <a:spcPct val="0"/>
              </a:spcBef>
            </a:pPr>
            <a:r>
              <a:rPr lang="en-IN" sz="4000" cap="all" spc="400" dirty="0">
                <a:ln w="19050">
                  <a:solidFill>
                    <a:schemeClr val="accent5"/>
                  </a:solidFill>
                </a:ln>
                <a:noFill/>
                <a:latin typeface="+mj-lt"/>
                <a:ea typeface="+mj-ea"/>
                <a:cs typeface="+mj-cs"/>
              </a:rPr>
              <a:t>while LOOP</a:t>
            </a:r>
          </a:p>
        </p:txBody>
      </p:sp>
      <p:sp>
        <p:nvSpPr>
          <p:cNvPr id="6" name="TextBox 5">
            <a:extLst>
              <a:ext uri="{FF2B5EF4-FFF2-40B4-BE49-F238E27FC236}">
                <a16:creationId xmlns:a16="http://schemas.microsoft.com/office/drawing/2014/main" xmlns="" id="{8589B653-A503-725A-39F5-8DBC83308657}"/>
              </a:ext>
            </a:extLst>
          </p:cNvPr>
          <p:cNvSpPr txBox="1"/>
          <p:nvPr/>
        </p:nvSpPr>
        <p:spPr>
          <a:xfrm>
            <a:off x="619760" y="1960880"/>
            <a:ext cx="10078720" cy="1200329"/>
          </a:xfrm>
          <a:prstGeom prst="rect">
            <a:avLst/>
          </a:prstGeom>
          <a:noFill/>
        </p:spPr>
        <p:txBody>
          <a:bodyPr wrap="square" rtlCol="0">
            <a:spAutoFit/>
          </a:bodyPr>
          <a:lstStyle/>
          <a:p>
            <a:r>
              <a:rPr lang="en-US" sz="2400" b="0" i="0" dirty="0">
                <a:solidFill>
                  <a:schemeClr val="accent6">
                    <a:lumMod val="20000"/>
                    <a:lumOff val="80000"/>
                  </a:schemeClr>
                </a:solidFill>
                <a:effectLst/>
                <a:latin typeface="Nunito" pitchFamily="2" charset="0"/>
              </a:rPr>
              <a:t>While loop does not depend upon the number of iterations. In for loop the number of iterations was previously known to us but in the While loop, the execution is terminated on the basis of the test condition.</a:t>
            </a:r>
            <a:endParaRPr lang="en-IN" sz="2400" dirty="0">
              <a:solidFill>
                <a:schemeClr val="accent6">
                  <a:lumMod val="20000"/>
                  <a:lumOff val="80000"/>
                </a:schemeClr>
              </a:solidFill>
            </a:endParaRPr>
          </a:p>
        </p:txBody>
      </p:sp>
      <p:sp>
        <p:nvSpPr>
          <p:cNvPr id="7" name="TextBox 6">
            <a:extLst>
              <a:ext uri="{FF2B5EF4-FFF2-40B4-BE49-F238E27FC236}">
                <a16:creationId xmlns:a16="http://schemas.microsoft.com/office/drawing/2014/main" xmlns="" id="{3D4A84C7-27BF-59B6-CC78-97FE0109AC5C}"/>
              </a:ext>
            </a:extLst>
          </p:cNvPr>
          <p:cNvSpPr txBox="1"/>
          <p:nvPr/>
        </p:nvSpPr>
        <p:spPr>
          <a:xfrm>
            <a:off x="594360" y="3370127"/>
            <a:ext cx="8209280" cy="461665"/>
          </a:xfrm>
          <a:prstGeom prst="rect">
            <a:avLst/>
          </a:prstGeom>
          <a:noFill/>
        </p:spPr>
        <p:txBody>
          <a:bodyPr wrap="square" rtlCol="0">
            <a:spAutoFit/>
          </a:bodyPr>
          <a:lstStyle/>
          <a:p>
            <a:r>
              <a:rPr lang="en-IN" sz="2400" dirty="0">
                <a:solidFill>
                  <a:schemeClr val="accent3">
                    <a:lumMod val="60000"/>
                    <a:lumOff val="40000"/>
                  </a:schemeClr>
                </a:solidFill>
              </a:rPr>
              <a:t>Examples of while loop in various languages:</a:t>
            </a:r>
          </a:p>
        </p:txBody>
      </p:sp>
      <p:sp>
        <p:nvSpPr>
          <p:cNvPr id="9" name="TextBox 8">
            <a:extLst>
              <a:ext uri="{FF2B5EF4-FFF2-40B4-BE49-F238E27FC236}">
                <a16:creationId xmlns:a16="http://schemas.microsoft.com/office/drawing/2014/main" xmlns="" id="{2B4E9005-0301-4005-16A3-6F74F7E9B920}"/>
              </a:ext>
            </a:extLst>
          </p:cNvPr>
          <p:cNvSpPr txBox="1"/>
          <p:nvPr/>
        </p:nvSpPr>
        <p:spPr>
          <a:xfrm>
            <a:off x="172720" y="4670475"/>
            <a:ext cx="6096000" cy="1785104"/>
          </a:xfrm>
          <a:prstGeom prst="rect">
            <a:avLst/>
          </a:prstGeom>
          <a:noFill/>
        </p:spPr>
        <p:txBody>
          <a:bodyPr wrap="square">
            <a:spAutoFit/>
          </a:bodyPr>
          <a:lstStyle/>
          <a:p>
            <a:r>
              <a:rPr lang="en-IN" sz="2200" dirty="0">
                <a:solidFill>
                  <a:schemeClr val="bg1"/>
                </a:solidFill>
              </a:rPr>
              <a:t>int </a:t>
            </a:r>
            <a:r>
              <a:rPr lang="en-IN" sz="2200" dirty="0" err="1">
                <a:solidFill>
                  <a:schemeClr val="bg1"/>
                </a:solidFill>
              </a:rPr>
              <a:t>i</a:t>
            </a:r>
            <a:r>
              <a:rPr lang="en-IN" sz="2200" dirty="0">
                <a:solidFill>
                  <a:schemeClr val="bg1"/>
                </a:solidFill>
              </a:rPr>
              <a:t> = 0;</a:t>
            </a:r>
          </a:p>
          <a:p>
            <a:r>
              <a:rPr lang="en-IN" sz="2200" dirty="0">
                <a:solidFill>
                  <a:schemeClr val="bg1"/>
                </a:solidFill>
              </a:rPr>
              <a:t>while (</a:t>
            </a:r>
            <a:r>
              <a:rPr lang="en-IN" sz="2200" dirty="0" err="1">
                <a:solidFill>
                  <a:schemeClr val="bg1"/>
                </a:solidFill>
              </a:rPr>
              <a:t>i</a:t>
            </a:r>
            <a:r>
              <a:rPr lang="en-IN" sz="2200" dirty="0">
                <a:solidFill>
                  <a:schemeClr val="bg1"/>
                </a:solidFill>
              </a:rPr>
              <a:t> &lt; 5) {</a:t>
            </a:r>
          </a:p>
          <a:p>
            <a:r>
              <a:rPr lang="en-IN" sz="2200" dirty="0">
                <a:solidFill>
                  <a:schemeClr val="bg1"/>
                </a:solidFill>
              </a:rPr>
              <a:t>    </a:t>
            </a:r>
            <a:r>
              <a:rPr lang="en-IN" sz="2200" dirty="0" err="1">
                <a:solidFill>
                  <a:schemeClr val="bg1"/>
                </a:solidFill>
              </a:rPr>
              <a:t>System.out.println</a:t>
            </a:r>
            <a:r>
              <a:rPr lang="en-IN" sz="2200" dirty="0">
                <a:solidFill>
                  <a:schemeClr val="bg1"/>
                </a:solidFill>
              </a:rPr>
              <a:t>("Iteration " + </a:t>
            </a:r>
            <a:r>
              <a:rPr lang="en-IN" sz="2200" dirty="0" err="1">
                <a:solidFill>
                  <a:schemeClr val="bg1"/>
                </a:solidFill>
              </a:rPr>
              <a:t>i</a:t>
            </a:r>
            <a:r>
              <a:rPr lang="en-IN" sz="2200" dirty="0">
                <a:solidFill>
                  <a:schemeClr val="bg1"/>
                </a:solidFill>
              </a:rPr>
              <a:t>);</a:t>
            </a:r>
          </a:p>
          <a:p>
            <a:r>
              <a:rPr lang="en-IN" sz="2200" dirty="0">
                <a:solidFill>
                  <a:schemeClr val="bg1"/>
                </a:solidFill>
              </a:rPr>
              <a:t>    </a:t>
            </a:r>
            <a:r>
              <a:rPr lang="en-IN" sz="2200" dirty="0" err="1">
                <a:solidFill>
                  <a:schemeClr val="bg1"/>
                </a:solidFill>
              </a:rPr>
              <a:t>i</a:t>
            </a:r>
            <a:r>
              <a:rPr lang="en-IN" sz="2200" dirty="0">
                <a:solidFill>
                  <a:schemeClr val="bg1"/>
                </a:solidFill>
              </a:rPr>
              <a:t>++;</a:t>
            </a:r>
          </a:p>
          <a:p>
            <a:r>
              <a:rPr lang="en-IN" sz="2200" dirty="0">
                <a:solidFill>
                  <a:schemeClr val="bg1"/>
                </a:solidFill>
              </a:rPr>
              <a:t>}</a:t>
            </a:r>
          </a:p>
        </p:txBody>
      </p:sp>
      <p:sp>
        <p:nvSpPr>
          <p:cNvPr id="11" name="TextBox 10">
            <a:extLst>
              <a:ext uri="{FF2B5EF4-FFF2-40B4-BE49-F238E27FC236}">
                <a16:creationId xmlns:a16="http://schemas.microsoft.com/office/drawing/2014/main" xmlns="" id="{F25390C6-CFF9-8CB1-4933-57D64229E243}"/>
              </a:ext>
            </a:extLst>
          </p:cNvPr>
          <p:cNvSpPr txBox="1"/>
          <p:nvPr/>
        </p:nvSpPr>
        <p:spPr>
          <a:xfrm>
            <a:off x="4648200" y="4708443"/>
            <a:ext cx="6096000" cy="1785104"/>
          </a:xfrm>
          <a:prstGeom prst="rect">
            <a:avLst/>
          </a:prstGeom>
          <a:noFill/>
        </p:spPr>
        <p:txBody>
          <a:bodyPr wrap="square">
            <a:spAutoFit/>
          </a:bodyPr>
          <a:lstStyle/>
          <a:p>
            <a:r>
              <a:rPr lang="en-IN" sz="2200" dirty="0">
                <a:solidFill>
                  <a:schemeClr val="bg1"/>
                </a:solidFill>
              </a:rPr>
              <a:t>int </a:t>
            </a:r>
            <a:r>
              <a:rPr lang="en-IN" sz="2200" dirty="0" err="1">
                <a:solidFill>
                  <a:schemeClr val="bg1"/>
                </a:solidFill>
              </a:rPr>
              <a:t>i</a:t>
            </a:r>
            <a:r>
              <a:rPr lang="en-IN" sz="2200" dirty="0">
                <a:solidFill>
                  <a:schemeClr val="bg1"/>
                </a:solidFill>
              </a:rPr>
              <a:t> = 0;</a:t>
            </a:r>
          </a:p>
          <a:p>
            <a:r>
              <a:rPr lang="en-IN" sz="2200" dirty="0">
                <a:solidFill>
                  <a:schemeClr val="bg1"/>
                </a:solidFill>
              </a:rPr>
              <a:t>while (</a:t>
            </a:r>
            <a:r>
              <a:rPr lang="en-IN" sz="2200" dirty="0" err="1">
                <a:solidFill>
                  <a:schemeClr val="bg1"/>
                </a:solidFill>
              </a:rPr>
              <a:t>i</a:t>
            </a:r>
            <a:r>
              <a:rPr lang="en-IN" sz="2200" dirty="0">
                <a:solidFill>
                  <a:schemeClr val="bg1"/>
                </a:solidFill>
              </a:rPr>
              <a:t> &lt; 5) {</a:t>
            </a:r>
          </a:p>
          <a:p>
            <a:r>
              <a:rPr lang="en-IN" sz="2200" dirty="0">
                <a:solidFill>
                  <a:schemeClr val="bg1"/>
                </a:solidFill>
              </a:rPr>
              <a:t>    cout &lt;&lt; "Iteration " &lt;&lt; </a:t>
            </a:r>
            <a:r>
              <a:rPr lang="en-IN" sz="2200" dirty="0" err="1">
                <a:solidFill>
                  <a:schemeClr val="bg1"/>
                </a:solidFill>
              </a:rPr>
              <a:t>i</a:t>
            </a:r>
            <a:r>
              <a:rPr lang="en-IN" sz="2200" dirty="0">
                <a:solidFill>
                  <a:schemeClr val="bg1"/>
                </a:solidFill>
              </a:rPr>
              <a:t> &lt;&lt; </a:t>
            </a:r>
            <a:r>
              <a:rPr lang="en-IN" sz="2200" dirty="0" err="1">
                <a:solidFill>
                  <a:schemeClr val="bg1"/>
                </a:solidFill>
              </a:rPr>
              <a:t>endl</a:t>
            </a:r>
            <a:r>
              <a:rPr lang="en-IN" sz="2200" dirty="0">
                <a:solidFill>
                  <a:schemeClr val="bg1"/>
                </a:solidFill>
              </a:rPr>
              <a:t>;</a:t>
            </a:r>
          </a:p>
          <a:p>
            <a:r>
              <a:rPr lang="en-IN" sz="2200" dirty="0">
                <a:solidFill>
                  <a:schemeClr val="bg1"/>
                </a:solidFill>
              </a:rPr>
              <a:t>    </a:t>
            </a:r>
            <a:r>
              <a:rPr lang="en-IN" sz="2200" dirty="0" err="1">
                <a:solidFill>
                  <a:schemeClr val="bg1"/>
                </a:solidFill>
              </a:rPr>
              <a:t>i</a:t>
            </a:r>
            <a:r>
              <a:rPr lang="en-IN" sz="2200" dirty="0">
                <a:solidFill>
                  <a:schemeClr val="bg1"/>
                </a:solidFill>
              </a:rPr>
              <a:t>++;</a:t>
            </a:r>
          </a:p>
          <a:p>
            <a:r>
              <a:rPr lang="en-IN" sz="2200" dirty="0">
                <a:solidFill>
                  <a:schemeClr val="bg1"/>
                </a:solidFill>
              </a:rPr>
              <a:t>}</a:t>
            </a:r>
          </a:p>
        </p:txBody>
      </p:sp>
      <p:sp>
        <p:nvSpPr>
          <p:cNvPr id="13" name="TextBox 12">
            <a:extLst>
              <a:ext uri="{FF2B5EF4-FFF2-40B4-BE49-F238E27FC236}">
                <a16:creationId xmlns:a16="http://schemas.microsoft.com/office/drawing/2014/main" xmlns="" id="{FD1ECAB2-C9F8-56CB-294A-C76D0D063A4F}"/>
              </a:ext>
            </a:extLst>
          </p:cNvPr>
          <p:cNvSpPr txBox="1"/>
          <p:nvPr/>
        </p:nvSpPr>
        <p:spPr>
          <a:xfrm>
            <a:off x="8870244" y="4728962"/>
            <a:ext cx="6096000" cy="1446550"/>
          </a:xfrm>
          <a:prstGeom prst="rect">
            <a:avLst/>
          </a:prstGeom>
          <a:noFill/>
        </p:spPr>
        <p:txBody>
          <a:bodyPr wrap="square">
            <a:spAutoFit/>
          </a:bodyPr>
          <a:lstStyle/>
          <a:p>
            <a:r>
              <a:rPr lang="en-IN" sz="2200" dirty="0" err="1">
                <a:solidFill>
                  <a:schemeClr val="bg1"/>
                </a:solidFill>
              </a:rPr>
              <a:t>i</a:t>
            </a:r>
            <a:r>
              <a:rPr lang="en-IN" sz="2200" dirty="0">
                <a:solidFill>
                  <a:schemeClr val="bg1"/>
                </a:solidFill>
              </a:rPr>
              <a:t> = 0</a:t>
            </a:r>
          </a:p>
          <a:p>
            <a:r>
              <a:rPr lang="en-IN" sz="2200" dirty="0">
                <a:solidFill>
                  <a:schemeClr val="bg1"/>
                </a:solidFill>
              </a:rPr>
              <a:t>while </a:t>
            </a:r>
            <a:r>
              <a:rPr lang="en-IN" sz="2200" dirty="0" err="1">
                <a:solidFill>
                  <a:schemeClr val="bg1"/>
                </a:solidFill>
              </a:rPr>
              <a:t>i</a:t>
            </a:r>
            <a:r>
              <a:rPr lang="en-IN" sz="2200" dirty="0">
                <a:solidFill>
                  <a:schemeClr val="bg1"/>
                </a:solidFill>
              </a:rPr>
              <a:t> &lt; 5:</a:t>
            </a:r>
          </a:p>
          <a:p>
            <a:r>
              <a:rPr lang="en-IN" sz="2200" dirty="0">
                <a:solidFill>
                  <a:schemeClr val="bg1"/>
                </a:solidFill>
              </a:rPr>
              <a:t>    print("Iteration", </a:t>
            </a:r>
            <a:r>
              <a:rPr lang="en-IN" sz="2200" dirty="0" err="1">
                <a:solidFill>
                  <a:schemeClr val="bg1"/>
                </a:solidFill>
              </a:rPr>
              <a:t>i</a:t>
            </a:r>
            <a:r>
              <a:rPr lang="en-IN" sz="2200" dirty="0">
                <a:solidFill>
                  <a:schemeClr val="bg1"/>
                </a:solidFill>
              </a:rPr>
              <a:t>)</a:t>
            </a:r>
          </a:p>
          <a:p>
            <a:r>
              <a:rPr lang="en-IN" sz="2200" dirty="0">
                <a:solidFill>
                  <a:schemeClr val="bg1"/>
                </a:solidFill>
              </a:rPr>
              <a:t>    </a:t>
            </a:r>
            <a:r>
              <a:rPr lang="en-IN" sz="2200" dirty="0" err="1">
                <a:solidFill>
                  <a:schemeClr val="bg1"/>
                </a:solidFill>
              </a:rPr>
              <a:t>i</a:t>
            </a:r>
            <a:r>
              <a:rPr lang="en-IN" sz="2200" dirty="0">
                <a:solidFill>
                  <a:schemeClr val="bg1"/>
                </a:solidFill>
              </a:rPr>
              <a:t> += 1</a:t>
            </a:r>
          </a:p>
        </p:txBody>
      </p:sp>
      <p:sp>
        <p:nvSpPr>
          <p:cNvPr id="15" name="TextBox 14">
            <a:extLst>
              <a:ext uri="{FF2B5EF4-FFF2-40B4-BE49-F238E27FC236}">
                <a16:creationId xmlns:a16="http://schemas.microsoft.com/office/drawing/2014/main" xmlns="" id="{6CEB1545-F721-1CA4-4F7C-57907AD25E9D}"/>
              </a:ext>
            </a:extLst>
          </p:cNvPr>
          <p:cNvSpPr txBox="1"/>
          <p:nvPr/>
        </p:nvSpPr>
        <p:spPr>
          <a:xfrm>
            <a:off x="223520" y="4124009"/>
            <a:ext cx="847796" cy="523220"/>
          </a:xfrm>
          <a:prstGeom prst="rect">
            <a:avLst/>
          </a:prstGeom>
          <a:noFill/>
        </p:spPr>
        <p:txBody>
          <a:bodyPr wrap="none" rtlCol="0">
            <a:spAutoFit/>
          </a:bodyPr>
          <a:lstStyle/>
          <a:p>
            <a:r>
              <a:rPr lang="en-IN" sz="2800" dirty="0">
                <a:solidFill>
                  <a:schemeClr val="bg1"/>
                </a:solidFill>
              </a:rPr>
              <a:t>Java</a:t>
            </a:r>
          </a:p>
        </p:txBody>
      </p:sp>
      <p:sp>
        <p:nvSpPr>
          <p:cNvPr id="16" name="TextBox 15">
            <a:extLst>
              <a:ext uri="{FF2B5EF4-FFF2-40B4-BE49-F238E27FC236}">
                <a16:creationId xmlns:a16="http://schemas.microsoft.com/office/drawing/2014/main" xmlns="" id="{D9DC99B4-D4A6-DB1E-7FFD-FBD6E8BBFBC2}"/>
              </a:ext>
            </a:extLst>
          </p:cNvPr>
          <p:cNvSpPr txBox="1"/>
          <p:nvPr/>
        </p:nvSpPr>
        <p:spPr>
          <a:xfrm>
            <a:off x="4699000" y="4147767"/>
            <a:ext cx="824265" cy="523220"/>
          </a:xfrm>
          <a:prstGeom prst="rect">
            <a:avLst/>
          </a:prstGeom>
          <a:noFill/>
        </p:spPr>
        <p:txBody>
          <a:bodyPr wrap="none" rtlCol="0">
            <a:spAutoFit/>
          </a:bodyPr>
          <a:lstStyle/>
          <a:p>
            <a:r>
              <a:rPr lang="en-IN" sz="2800" dirty="0">
                <a:solidFill>
                  <a:schemeClr val="bg1"/>
                </a:solidFill>
              </a:rPr>
              <a:t>C++</a:t>
            </a:r>
          </a:p>
        </p:txBody>
      </p:sp>
      <p:sp>
        <p:nvSpPr>
          <p:cNvPr id="17" name="TextBox 16">
            <a:extLst>
              <a:ext uri="{FF2B5EF4-FFF2-40B4-BE49-F238E27FC236}">
                <a16:creationId xmlns:a16="http://schemas.microsoft.com/office/drawing/2014/main" xmlns="" id="{7DCDD589-861A-8DFA-B7A4-54A1320FB9E4}"/>
              </a:ext>
            </a:extLst>
          </p:cNvPr>
          <p:cNvSpPr txBox="1"/>
          <p:nvPr/>
        </p:nvSpPr>
        <p:spPr>
          <a:xfrm>
            <a:off x="8925560" y="4106921"/>
            <a:ext cx="1270541" cy="523220"/>
          </a:xfrm>
          <a:prstGeom prst="rect">
            <a:avLst/>
          </a:prstGeom>
          <a:noFill/>
        </p:spPr>
        <p:txBody>
          <a:bodyPr wrap="none" rtlCol="0">
            <a:spAutoFit/>
          </a:bodyPr>
          <a:lstStyle/>
          <a:p>
            <a:r>
              <a:rPr lang="en-IN" sz="2800" dirty="0">
                <a:solidFill>
                  <a:schemeClr val="bg1"/>
                </a:solidFill>
              </a:rPr>
              <a:t>Python</a:t>
            </a:r>
          </a:p>
        </p:txBody>
      </p:sp>
      <p:sp>
        <p:nvSpPr>
          <p:cNvPr id="18" name="Rectangle 17">
            <a:extLst>
              <a:ext uri="{FF2B5EF4-FFF2-40B4-BE49-F238E27FC236}">
                <a16:creationId xmlns:a16="http://schemas.microsoft.com/office/drawing/2014/main" xmlns="" id="{4A42F81F-C537-7F72-5299-92EE22E9639B}"/>
              </a:ext>
            </a:extLst>
          </p:cNvPr>
          <p:cNvSpPr/>
          <p:nvPr/>
        </p:nvSpPr>
        <p:spPr>
          <a:xfrm>
            <a:off x="127000" y="4124009"/>
            <a:ext cx="4475480" cy="2388421"/>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xmlns="" id="{95A2A08B-7A74-6EBF-EC1E-42519BD6EA9D}"/>
              </a:ext>
            </a:extLst>
          </p:cNvPr>
          <p:cNvSpPr/>
          <p:nvPr/>
        </p:nvSpPr>
        <p:spPr>
          <a:xfrm>
            <a:off x="4653280" y="4124009"/>
            <a:ext cx="4226560" cy="2388421"/>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0" name="Rectangle 19">
            <a:extLst>
              <a:ext uri="{FF2B5EF4-FFF2-40B4-BE49-F238E27FC236}">
                <a16:creationId xmlns:a16="http://schemas.microsoft.com/office/drawing/2014/main" xmlns="" id="{106B3DDC-A27D-BCD5-807D-12A58080553C}"/>
              </a:ext>
            </a:extLst>
          </p:cNvPr>
          <p:cNvSpPr/>
          <p:nvPr/>
        </p:nvSpPr>
        <p:spPr>
          <a:xfrm>
            <a:off x="8925560" y="4124009"/>
            <a:ext cx="2712720" cy="238842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474899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28E7A0A-C94E-4B91-FFAB-38770E110250}"/>
              </a:ext>
            </a:extLst>
          </p:cNvPr>
          <p:cNvSpPr txBox="1"/>
          <p:nvPr/>
        </p:nvSpPr>
        <p:spPr>
          <a:xfrm>
            <a:off x="670560" y="1847056"/>
            <a:ext cx="10952480" cy="1569660"/>
          </a:xfrm>
          <a:prstGeom prst="rect">
            <a:avLst/>
          </a:prstGeom>
          <a:noFill/>
        </p:spPr>
        <p:txBody>
          <a:bodyPr wrap="square">
            <a:spAutoFit/>
          </a:bodyPr>
          <a:lstStyle/>
          <a:p>
            <a:r>
              <a:rPr lang="en-US" sz="2400" b="0" i="0" dirty="0">
                <a:solidFill>
                  <a:srgbClr val="FFFFFF"/>
                </a:solidFill>
                <a:effectLst/>
                <a:latin typeface="Nunito" pitchFamily="2" charset="0"/>
              </a:rPr>
              <a:t>The do-while loop is similar to a while loop but the only difference lies in the do-while loop test condition which is tested at the end of the body. In the do-while loop, the loop body will </a:t>
            </a:r>
            <a:r>
              <a:rPr lang="en-US" sz="2400" b="1" i="0" dirty="0">
                <a:solidFill>
                  <a:srgbClr val="FFFFFF"/>
                </a:solidFill>
                <a:effectLst/>
                <a:latin typeface="Nunito" pitchFamily="2" charset="0"/>
              </a:rPr>
              <a:t>execute at least once</a:t>
            </a:r>
            <a:r>
              <a:rPr lang="en-US" sz="2400" b="0" i="0" dirty="0">
                <a:solidFill>
                  <a:srgbClr val="FFFFFF"/>
                </a:solidFill>
                <a:effectLst/>
                <a:latin typeface="Nunito" pitchFamily="2" charset="0"/>
              </a:rPr>
              <a:t> irrespective of the test condition.</a:t>
            </a:r>
            <a:endParaRPr lang="en-IN" sz="2400" dirty="0"/>
          </a:p>
        </p:txBody>
      </p:sp>
      <p:sp>
        <p:nvSpPr>
          <p:cNvPr id="4" name="TextBox 3">
            <a:extLst>
              <a:ext uri="{FF2B5EF4-FFF2-40B4-BE49-F238E27FC236}">
                <a16:creationId xmlns:a16="http://schemas.microsoft.com/office/drawing/2014/main" xmlns="" id="{E18EFF52-7325-7656-53F1-276F9F419179}"/>
              </a:ext>
            </a:extLst>
          </p:cNvPr>
          <p:cNvSpPr txBox="1"/>
          <p:nvPr/>
        </p:nvSpPr>
        <p:spPr>
          <a:xfrm>
            <a:off x="619760" y="883920"/>
            <a:ext cx="6146800" cy="707886"/>
          </a:xfrm>
          <a:prstGeom prst="rect">
            <a:avLst/>
          </a:prstGeom>
          <a:noFill/>
        </p:spPr>
        <p:txBody>
          <a:bodyPr wrap="square" rtlCol="0">
            <a:spAutoFit/>
          </a:bodyPr>
          <a:lstStyle/>
          <a:p>
            <a:pPr>
              <a:spcBef>
                <a:spcPct val="0"/>
              </a:spcBef>
            </a:pPr>
            <a:r>
              <a:rPr lang="en-IN" sz="4000" cap="all" spc="400" dirty="0">
                <a:ln w="19050">
                  <a:solidFill>
                    <a:schemeClr val="accent5"/>
                  </a:solidFill>
                </a:ln>
                <a:noFill/>
                <a:latin typeface="+mj-lt"/>
                <a:ea typeface="+mj-ea"/>
                <a:cs typeface="+mj-cs"/>
              </a:rPr>
              <a:t>Do-while LOOP</a:t>
            </a:r>
          </a:p>
        </p:txBody>
      </p:sp>
      <p:sp>
        <p:nvSpPr>
          <p:cNvPr id="5" name="TextBox 4">
            <a:extLst>
              <a:ext uri="{FF2B5EF4-FFF2-40B4-BE49-F238E27FC236}">
                <a16:creationId xmlns:a16="http://schemas.microsoft.com/office/drawing/2014/main" xmlns="" id="{CFDC722E-5BD8-AF96-FCB0-5D7D6949895D}"/>
              </a:ext>
            </a:extLst>
          </p:cNvPr>
          <p:cNvSpPr txBox="1"/>
          <p:nvPr/>
        </p:nvSpPr>
        <p:spPr>
          <a:xfrm>
            <a:off x="670560" y="3583482"/>
            <a:ext cx="8209280" cy="461665"/>
          </a:xfrm>
          <a:prstGeom prst="rect">
            <a:avLst/>
          </a:prstGeom>
          <a:noFill/>
        </p:spPr>
        <p:txBody>
          <a:bodyPr wrap="square" rtlCol="0">
            <a:spAutoFit/>
          </a:bodyPr>
          <a:lstStyle/>
          <a:p>
            <a:r>
              <a:rPr lang="en-IN" sz="2400" dirty="0">
                <a:solidFill>
                  <a:schemeClr val="accent3">
                    <a:lumMod val="60000"/>
                    <a:lumOff val="40000"/>
                  </a:schemeClr>
                </a:solidFill>
              </a:rPr>
              <a:t>Examples of do-while loop in various languages:</a:t>
            </a:r>
          </a:p>
        </p:txBody>
      </p:sp>
      <p:grpSp>
        <p:nvGrpSpPr>
          <p:cNvPr id="18" name="Group 17">
            <a:extLst>
              <a:ext uri="{FF2B5EF4-FFF2-40B4-BE49-F238E27FC236}">
                <a16:creationId xmlns:a16="http://schemas.microsoft.com/office/drawing/2014/main" xmlns="" id="{A407E93D-810B-C0B8-BEFC-F59A6DFC62AB}"/>
              </a:ext>
            </a:extLst>
          </p:cNvPr>
          <p:cNvGrpSpPr/>
          <p:nvPr/>
        </p:nvGrpSpPr>
        <p:grpSpPr>
          <a:xfrm>
            <a:off x="1104618" y="4211913"/>
            <a:ext cx="6217920" cy="2444432"/>
            <a:chOff x="142240" y="4200208"/>
            <a:chExt cx="6217920" cy="2444432"/>
          </a:xfrm>
        </p:grpSpPr>
        <p:sp>
          <p:nvSpPr>
            <p:cNvPr id="7" name="TextBox 6">
              <a:extLst>
                <a:ext uri="{FF2B5EF4-FFF2-40B4-BE49-F238E27FC236}">
                  <a16:creationId xmlns:a16="http://schemas.microsoft.com/office/drawing/2014/main" xmlns="" id="{6003D461-C781-D820-0129-5BDAFAD8B31D}"/>
                </a:ext>
              </a:extLst>
            </p:cNvPr>
            <p:cNvSpPr txBox="1"/>
            <p:nvPr/>
          </p:nvSpPr>
          <p:spPr>
            <a:xfrm>
              <a:off x="264160" y="4723428"/>
              <a:ext cx="6096000" cy="1785104"/>
            </a:xfrm>
            <a:prstGeom prst="rect">
              <a:avLst/>
            </a:prstGeom>
            <a:noFill/>
          </p:spPr>
          <p:txBody>
            <a:bodyPr wrap="square">
              <a:spAutoFit/>
            </a:bodyPr>
            <a:lstStyle/>
            <a:p>
              <a:r>
                <a:rPr lang="en-IN" sz="2200" dirty="0">
                  <a:solidFill>
                    <a:schemeClr val="bg1"/>
                  </a:solidFill>
                </a:rPr>
                <a:t>int </a:t>
              </a:r>
              <a:r>
                <a:rPr lang="en-IN" sz="2200" dirty="0" err="1">
                  <a:solidFill>
                    <a:schemeClr val="bg1"/>
                  </a:solidFill>
                </a:rPr>
                <a:t>i</a:t>
              </a:r>
              <a:r>
                <a:rPr lang="en-IN" sz="2200" dirty="0">
                  <a:solidFill>
                    <a:schemeClr val="bg1"/>
                  </a:solidFill>
                </a:rPr>
                <a:t> = 0;</a:t>
              </a:r>
            </a:p>
            <a:p>
              <a:r>
                <a:rPr lang="en-IN" sz="2200" dirty="0">
                  <a:solidFill>
                    <a:schemeClr val="bg1"/>
                  </a:solidFill>
                </a:rPr>
                <a:t>do {</a:t>
              </a:r>
            </a:p>
            <a:p>
              <a:r>
                <a:rPr lang="en-IN" sz="2200" dirty="0">
                  <a:solidFill>
                    <a:schemeClr val="bg1"/>
                  </a:solidFill>
                </a:rPr>
                <a:t>    </a:t>
              </a:r>
              <a:r>
                <a:rPr lang="en-IN" sz="2200" dirty="0" err="1">
                  <a:solidFill>
                    <a:schemeClr val="bg1"/>
                  </a:solidFill>
                </a:rPr>
                <a:t>System.out.println</a:t>
              </a:r>
              <a:r>
                <a:rPr lang="en-IN" sz="2200" dirty="0">
                  <a:solidFill>
                    <a:schemeClr val="bg1"/>
                  </a:solidFill>
                </a:rPr>
                <a:t>("Iteration " + </a:t>
              </a:r>
              <a:r>
                <a:rPr lang="en-IN" sz="2200" dirty="0" err="1">
                  <a:solidFill>
                    <a:schemeClr val="bg1"/>
                  </a:solidFill>
                </a:rPr>
                <a:t>i</a:t>
              </a:r>
              <a:r>
                <a:rPr lang="en-IN" sz="2200" dirty="0">
                  <a:solidFill>
                    <a:schemeClr val="bg1"/>
                  </a:solidFill>
                </a:rPr>
                <a:t>);</a:t>
              </a:r>
            </a:p>
            <a:p>
              <a:r>
                <a:rPr lang="en-IN" sz="2200" dirty="0">
                  <a:solidFill>
                    <a:schemeClr val="bg1"/>
                  </a:solidFill>
                </a:rPr>
                <a:t>    </a:t>
              </a:r>
              <a:r>
                <a:rPr lang="en-IN" sz="2200" dirty="0" err="1">
                  <a:solidFill>
                    <a:schemeClr val="bg1"/>
                  </a:solidFill>
                </a:rPr>
                <a:t>i</a:t>
              </a:r>
              <a:r>
                <a:rPr lang="en-IN" sz="2200" dirty="0">
                  <a:solidFill>
                    <a:schemeClr val="bg1"/>
                  </a:solidFill>
                </a:rPr>
                <a:t>++;</a:t>
              </a:r>
            </a:p>
            <a:p>
              <a:r>
                <a:rPr lang="en-IN" sz="2200" dirty="0">
                  <a:solidFill>
                    <a:schemeClr val="bg1"/>
                  </a:solidFill>
                </a:rPr>
                <a:t>} while (</a:t>
              </a:r>
              <a:r>
                <a:rPr lang="en-IN" sz="2200" dirty="0" err="1">
                  <a:solidFill>
                    <a:schemeClr val="bg1"/>
                  </a:solidFill>
                </a:rPr>
                <a:t>i</a:t>
              </a:r>
              <a:r>
                <a:rPr lang="en-IN" sz="2200" dirty="0">
                  <a:solidFill>
                    <a:schemeClr val="bg1"/>
                  </a:solidFill>
                </a:rPr>
                <a:t> &lt; 5);</a:t>
              </a:r>
            </a:p>
          </p:txBody>
        </p:sp>
        <p:sp>
          <p:nvSpPr>
            <p:cNvPr id="12" name="TextBox 11">
              <a:extLst>
                <a:ext uri="{FF2B5EF4-FFF2-40B4-BE49-F238E27FC236}">
                  <a16:creationId xmlns:a16="http://schemas.microsoft.com/office/drawing/2014/main" xmlns="" id="{E2CE4CB6-0E52-AD81-0204-C0BE97DF1CC3}"/>
                </a:ext>
              </a:extLst>
            </p:cNvPr>
            <p:cNvSpPr txBox="1"/>
            <p:nvPr/>
          </p:nvSpPr>
          <p:spPr>
            <a:xfrm>
              <a:off x="264160" y="4200208"/>
              <a:ext cx="847796" cy="523220"/>
            </a:xfrm>
            <a:prstGeom prst="rect">
              <a:avLst/>
            </a:prstGeom>
            <a:noFill/>
          </p:spPr>
          <p:txBody>
            <a:bodyPr wrap="none" rtlCol="0">
              <a:spAutoFit/>
            </a:bodyPr>
            <a:lstStyle/>
            <a:p>
              <a:r>
                <a:rPr lang="en-IN" sz="2800" dirty="0">
                  <a:solidFill>
                    <a:schemeClr val="bg1"/>
                  </a:solidFill>
                </a:rPr>
                <a:t>Java</a:t>
              </a:r>
            </a:p>
          </p:txBody>
        </p:sp>
        <p:sp>
          <p:nvSpPr>
            <p:cNvPr id="15" name="Rectangle 14">
              <a:extLst>
                <a:ext uri="{FF2B5EF4-FFF2-40B4-BE49-F238E27FC236}">
                  <a16:creationId xmlns:a16="http://schemas.microsoft.com/office/drawing/2014/main" xmlns="" id="{FC436D4D-9B91-52A4-A993-70B5A59F7BA7}"/>
                </a:ext>
              </a:extLst>
            </p:cNvPr>
            <p:cNvSpPr/>
            <p:nvPr/>
          </p:nvSpPr>
          <p:spPr>
            <a:xfrm>
              <a:off x="142240" y="4200208"/>
              <a:ext cx="4632960" cy="2444432"/>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xmlns="" id="{70D52477-9986-0764-E8E8-387902DEDF5C}"/>
              </a:ext>
            </a:extLst>
          </p:cNvPr>
          <p:cNvGrpSpPr/>
          <p:nvPr/>
        </p:nvGrpSpPr>
        <p:grpSpPr>
          <a:xfrm>
            <a:off x="6454424" y="4211912"/>
            <a:ext cx="6096000" cy="2444433"/>
            <a:chOff x="6951698" y="4200207"/>
            <a:chExt cx="6096000" cy="2444433"/>
          </a:xfrm>
        </p:grpSpPr>
        <p:sp>
          <p:nvSpPr>
            <p:cNvPr id="9" name="TextBox 8">
              <a:extLst>
                <a:ext uri="{FF2B5EF4-FFF2-40B4-BE49-F238E27FC236}">
                  <a16:creationId xmlns:a16="http://schemas.microsoft.com/office/drawing/2014/main" xmlns="" id="{917C371A-7936-1756-1E23-C962A91ABF26}"/>
                </a:ext>
              </a:extLst>
            </p:cNvPr>
            <p:cNvSpPr txBox="1"/>
            <p:nvPr/>
          </p:nvSpPr>
          <p:spPr>
            <a:xfrm>
              <a:off x="6951698" y="4674691"/>
              <a:ext cx="6096000" cy="1785104"/>
            </a:xfrm>
            <a:prstGeom prst="rect">
              <a:avLst/>
            </a:prstGeom>
            <a:noFill/>
          </p:spPr>
          <p:txBody>
            <a:bodyPr wrap="square">
              <a:spAutoFit/>
            </a:bodyPr>
            <a:lstStyle/>
            <a:p>
              <a:r>
                <a:rPr lang="en-IN" sz="2200" dirty="0">
                  <a:solidFill>
                    <a:schemeClr val="bg1"/>
                  </a:solidFill>
                </a:rPr>
                <a:t>int </a:t>
              </a:r>
              <a:r>
                <a:rPr lang="en-IN" sz="2200" dirty="0" err="1">
                  <a:solidFill>
                    <a:schemeClr val="bg1"/>
                  </a:solidFill>
                </a:rPr>
                <a:t>i</a:t>
              </a:r>
              <a:r>
                <a:rPr lang="en-IN" sz="2200" dirty="0">
                  <a:solidFill>
                    <a:schemeClr val="bg1"/>
                  </a:solidFill>
                </a:rPr>
                <a:t> = 0;</a:t>
              </a:r>
            </a:p>
            <a:p>
              <a:r>
                <a:rPr lang="en-IN" sz="2200" dirty="0">
                  <a:solidFill>
                    <a:schemeClr val="bg1"/>
                  </a:solidFill>
                </a:rPr>
                <a:t>do {</a:t>
              </a:r>
            </a:p>
            <a:p>
              <a:r>
                <a:rPr lang="en-IN" sz="2200" dirty="0">
                  <a:solidFill>
                    <a:schemeClr val="bg1"/>
                  </a:solidFill>
                </a:rPr>
                <a:t>    cout &lt;&lt; "Iteration " &lt;&lt; </a:t>
              </a:r>
              <a:r>
                <a:rPr lang="en-IN" sz="2200" dirty="0" err="1">
                  <a:solidFill>
                    <a:schemeClr val="bg1"/>
                  </a:solidFill>
                </a:rPr>
                <a:t>i</a:t>
              </a:r>
              <a:r>
                <a:rPr lang="en-IN" sz="2200" dirty="0">
                  <a:solidFill>
                    <a:schemeClr val="bg1"/>
                  </a:solidFill>
                </a:rPr>
                <a:t> &lt;&lt; </a:t>
              </a:r>
              <a:r>
                <a:rPr lang="en-IN" sz="2200" dirty="0" err="1">
                  <a:solidFill>
                    <a:schemeClr val="bg1"/>
                  </a:solidFill>
                </a:rPr>
                <a:t>endl</a:t>
              </a:r>
              <a:r>
                <a:rPr lang="en-IN" sz="2200" dirty="0">
                  <a:solidFill>
                    <a:schemeClr val="bg1"/>
                  </a:solidFill>
                </a:rPr>
                <a:t>;</a:t>
              </a:r>
            </a:p>
            <a:p>
              <a:r>
                <a:rPr lang="en-IN" sz="2200" dirty="0">
                  <a:solidFill>
                    <a:schemeClr val="bg1"/>
                  </a:solidFill>
                </a:rPr>
                <a:t>    </a:t>
              </a:r>
              <a:r>
                <a:rPr lang="en-IN" sz="2200" dirty="0" err="1">
                  <a:solidFill>
                    <a:schemeClr val="bg1"/>
                  </a:solidFill>
                </a:rPr>
                <a:t>i</a:t>
              </a:r>
              <a:r>
                <a:rPr lang="en-IN" sz="2200" dirty="0">
                  <a:solidFill>
                    <a:schemeClr val="bg1"/>
                  </a:solidFill>
                </a:rPr>
                <a:t>++;</a:t>
              </a:r>
            </a:p>
            <a:p>
              <a:r>
                <a:rPr lang="en-IN" sz="2200" dirty="0">
                  <a:solidFill>
                    <a:schemeClr val="bg1"/>
                  </a:solidFill>
                </a:rPr>
                <a:t>} while (</a:t>
              </a:r>
              <a:r>
                <a:rPr lang="en-IN" sz="2200" dirty="0" err="1">
                  <a:solidFill>
                    <a:schemeClr val="bg1"/>
                  </a:solidFill>
                </a:rPr>
                <a:t>i</a:t>
              </a:r>
              <a:r>
                <a:rPr lang="en-IN" sz="2200" dirty="0">
                  <a:solidFill>
                    <a:schemeClr val="bg1"/>
                  </a:solidFill>
                </a:rPr>
                <a:t> &lt; 5);</a:t>
              </a:r>
            </a:p>
          </p:txBody>
        </p:sp>
        <p:sp>
          <p:nvSpPr>
            <p:cNvPr id="13" name="TextBox 12">
              <a:extLst>
                <a:ext uri="{FF2B5EF4-FFF2-40B4-BE49-F238E27FC236}">
                  <a16:creationId xmlns:a16="http://schemas.microsoft.com/office/drawing/2014/main" xmlns="" id="{AABEDD1E-208E-3493-E507-461B58A33582}"/>
                </a:ext>
              </a:extLst>
            </p:cNvPr>
            <p:cNvSpPr txBox="1"/>
            <p:nvPr/>
          </p:nvSpPr>
          <p:spPr>
            <a:xfrm>
              <a:off x="6955384" y="4200207"/>
              <a:ext cx="824265" cy="523220"/>
            </a:xfrm>
            <a:prstGeom prst="rect">
              <a:avLst/>
            </a:prstGeom>
            <a:noFill/>
          </p:spPr>
          <p:txBody>
            <a:bodyPr wrap="none" rtlCol="0">
              <a:spAutoFit/>
            </a:bodyPr>
            <a:lstStyle/>
            <a:p>
              <a:r>
                <a:rPr lang="en-IN" sz="2800" dirty="0">
                  <a:solidFill>
                    <a:schemeClr val="bg1"/>
                  </a:solidFill>
                </a:rPr>
                <a:t>C++</a:t>
              </a:r>
            </a:p>
          </p:txBody>
        </p:sp>
        <p:sp>
          <p:nvSpPr>
            <p:cNvPr id="16" name="Rectangle 15">
              <a:extLst>
                <a:ext uri="{FF2B5EF4-FFF2-40B4-BE49-F238E27FC236}">
                  <a16:creationId xmlns:a16="http://schemas.microsoft.com/office/drawing/2014/main" xmlns="" id="{E158AA9B-9A2A-3EFC-0BE1-14840DA85491}"/>
                </a:ext>
              </a:extLst>
            </p:cNvPr>
            <p:cNvSpPr/>
            <p:nvPr/>
          </p:nvSpPr>
          <p:spPr>
            <a:xfrm>
              <a:off x="6951698" y="4200207"/>
              <a:ext cx="4135684" cy="2444433"/>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grpSp>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xmlns="" id="{95729BA0-D4CE-E107-2338-937F0861B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997" y="585787"/>
            <a:ext cx="7198006"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755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AE4E1FBB-E203-A460-C9F2-65E50044AAF3}"/>
              </a:ext>
            </a:extLst>
          </p:cNvPr>
          <p:cNvSpPr txBox="1"/>
          <p:nvPr/>
        </p:nvSpPr>
        <p:spPr>
          <a:xfrm>
            <a:off x="772160" y="812800"/>
            <a:ext cx="7498080" cy="707886"/>
          </a:xfrm>
          <a:prstGeom prst="rect">
            <a:avLst/>
          </a:prstGeom>
          <a:noFill/>
        </p:spPr>
        <p:txBody>
          <a:bodyPr wrap="square" rtlCol="0">
            <a:spAutoFit/>
          </a:bodyPr>
          <a:lstStyle/>
          <a:p>
            <a:pPr>
              <a:spcBef>
                <a:spcPct val="0"/>
              </a:spcBef>
            </a:pPr>
            <a:r>
              <a:rPr lang="en-IN" sz="4000" cap="all" spc="400" dirty="0">
                <a:ln w="19050">
                  <a:solidFill>
                    <a:schemeClr val="accent5"/>
                  </a:solidFill>
                </a:ln>
                <a:noFill/>
                <a:latin typeface="+mj-lt"/>
                <a:ea typeface="+mj-ea"/>
                <a:cs typeface="+mj-cs"/>
              </a:rPr>
              <a:t>Control statements</a:t>
            </a:r>
          </a:p>
        </p:txBody>
      </p:sp>
      <p:sp>
        <p:nvSpPr>
          <p:cNvPr id="15" name="TextBox 14">
            <a:extLst>
              <a:ext uri="{FF2B5EF4-FFF2-40B4-BE49-F238E27FC236}">
                <a16:creationId xmlns:a16="http://schemas.microsoft.com/office/drawing/2014/main" xmlns="" id="{DCF15E82-2169-B96D-8635-C731F16E1C22}"/>
              </a:ext>
            </a:extLst>
          </p:cNvPr>
          <p:cNvSpPr txBox="1"/>
          <p:nvPr/>
        </p:nvSpPr>
        <p:spPr>
          <a:xfrm>
            <a:off x="772160" y="1622286"/>
            <a:ext cx="10952480" cy="961984"/>
          </a:xfrm>
          <a:prstGeom prst="rect">
            <a:avLst/>
          </a:prstGeom>
          <a:noFill/>
        </p:spPr>
        <p:txBody>
          <a:bodyPr wrap="square">
            <a:spAutoFit/>
          </a:bodyPr>
          <a:lstStyle/>
          <a:p>
            <a:r>
              <a:rPr lang="en-US" sz="2400" b="0" i="0" dirty="0">
                <a:solidFill>
                  <a:srgbClr val="D1D5DB"/>
                </a:solidFill>
                <a:effectLst/>
                <a:latin typeface="Söhne"/>
              </a:rPr>
              <a:t>Control statements in loops are used to manage the flow of execution within loop structures</a:t>
            </a:r>
            <a:endParaRPr lang="en-IN" sz="2400" dirty="0"/>
          </a:p>
        </p:txBody>
      </p:sp>
      <p:sp>
        <p:nvSpPr>
          <p:cNvPr id="17" name="TextBox 16">
            <a:extLst>
              <a:ext uri="{FF2B5EF4-FFF2-40B4-BE49-F238E27FC236}">
                <a16:creationId xmlns:a16="http://schemas.microsoft.com/office/drawing/2014/main" xmlns="" id="{03018BA0-12C2-1FA1-63C5-7CD0CFD15958}"/>
              </a:ext>
            </a:extLst>
          </p:cNvPr>
          <p:cNvSpPr txBox="1"/>
          <p:nvPr/>
        </p:nvSpPr>
        <p:spPr>
          <a:xfrm>
            <a:off x="772160" y="2482670"/>
            <a:ext cx="10952480" cy="1200329"/>
          </a:xfrm>
          <a:prstGeom prst="rect">
            <a:avLst/>
          </a:prstGeom>
          <a:noFill/>
        </p:spPr>
        <p:txBody>
          <a:bodyPr wrap="square">
            <a:spAutoFit/>
          </a:bodyPr>
          <a:lstStyle/>
          <a:p>
            <a:r>
              <a:rPr lang="en-US" sz="2400" b="0" i="0" dirty="0">
                <a:solidFill>
                  <a:srgbClr val="D1D5DB"/>
                </a:solidFill>
                <a:effectLst/>
                <a:latin typeface="Söhne"/>
              </a:rPr>
              <a:t>These control statements help you alter the normal progression of a loop's iterations, allowing you to skip certain iterations, exit the loop prematurely, or execute additional code within the loop.</a:t>
            </a:r>
            <a:endParaRPr lang="en-IN" sz="2400" dirty="0"/>
          </a:p>
        </p:txBody>
      </p:sp>
    </p:spTree>
    <p:extLst>
      <p:ext uri="{BB962C8B-B14F-4D97-AF65-F5344CB8AC3E}">
        <p14:creationId xmlns:p14="http://schemas.microsoft.com/office/powerpoint/2010/main" val="149453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xmlns="" id="{5598A2C2-8509-9BF3-83F7-1A3B547D298D}"/>
              </a:ext>
            </a:extLst>
          </p:cNvPr>
          <p:cNvSpPr txBox="1"/>
          <p:nvPr/>
        </p:nvSpPr>
        <p:spPr>
          <a:xfrm>
            <a:off x="782320" y="749776"/>
            <a:ext cx="10627360" cy="1569660"/>
          </a:xfrm>
          <a:prstGeom prst="rect">
            <a:avLst/>
          </a:prstGeom>
          <a:noFill/>
        </p:spPr>
        <p:txBody>
          <a:bodyPr wrap="square">
            <a:spAutoFit/>
          </a:bodyPr>
          <a:lstStyle/>
          <a:p>
            <a:pPr algn="l"/>
            <a:r>
              <a:rPr lang="en-US" sz="2400" b="1" i="0" dirty="0">
                <a:solidFill>
                  <a:srgbClr val="FFFF00"/>
                </a:solidFill>
                <a:effectLst/>
                <a:latin typeface="Söhne"/>
              </a:rPr>
              <a:t>Break Statement:</a:t>
            </a:r>
            <a:endParaRPr lang="en-US" sz="2400" b="0" i="0" dirty="0">
              <a:solidFill>
                <a:srgbClr val="FFFF00"/>
              </a:solidFill>
              <a:effectLst/>
              <a:latin typeface="Söhne"/>
            </a:endParaRPr>
          </a:p>
          <a:p>
            <a:pPr algn="l">
              <a:buFont typeface="Arial" panose="020B0604020202020204" pitchFamily="34" charset="0"/>
              <a:buChar char="•"/>
            </a:pPr>
            <a:r>
              <a:rPr lang="en-US" sz="2400" b="0" i="0" dirty="0">
                <a:solidFill>
                  <a:srgbClr val="FFFF00"/>
                </a:solidFill>
                <a:effectLst/>
                <a:latin typeface="Söhne"/>
              </a:rPr>
              <a:t>In a loop, the "break" statement is used to terminate the loop prematurely. It is often used when a specific condition is met, and you want to exit the loop before it completes all its iterations.</a:t>
            </a:r>
          </a:p>
        </p:txBody>
      </p:sp>
      <p:sp>
        <p:nvSpPr>
          <p:cNvPr id="39" name="TextBox 38">
            <a:extLst>
              <a:ext uri="{FF2B5EF4-FFF2-40B4-BE49-F238E27FC236}">
                <a16:creationId xmlns:a16="http://schemas.microsoft.com/office/drawing/2014/main" xmlns="" id="{90CA5AD9-C29B-2681-2509-13EF88E20F7E}"/>
              </a:ext>
            </a:extLst>
          </p:cNvPr>
          <p:cNvSpPr txBox="1"/>
          <p:nvPr/>
        </p:nvSpPr>
        <p:spPr>
          <a:xfrm>
            <a:off x="436880" y="3041571"/>
            <a:ext cx="6096000" cy="3477875"/>
          </a:xfrm>
          <a:prstGeom prst="rect">
            <a:avLst/>
          </a:prstGeom>
          <a:noFill/>
        </p:spPr>
        <p:txBody>
          <a:bodyPr wrap="square">
            <a:spAutoFit/>
          </a:bodyPr>
          <a:lstStyle/>
          <a:p>
            <a:r>
              <a:rPr lang="en-IN" sz="2200" dirty="0">
                <a:solidFill>
                  <a:schemeClr val="bg1"/>
                </a:solidFill>
              </a:rPr>
              <a:t>public class </a:t>
            </a:r>
            <a:r>
              <a:rPr lang="en-IN" sz="2200" dirty="0" err="1">
                <a:solidFill>
                  <a:schemeClr val="bg1"/>
                </a:solidFill>
              </a:rPr>
              <a:t>BreakExample</a:t>
            </a:r>
            <a:r>
              <a:rPr lang="en-IN" sz="2200" dirty="0">
                <a:solidFill>
                  <a:schemeClr val="bg1"/>
                </a:solidFill>
              </a:rPr>
              <a:t> {</a:t>
            </a:r>
          </a:p>
          <a:p>
            <a:r>
              <a:rPr lang="en-IN" sz="2200" dirty="0">
                <a:solidFill>
                  <a:schemeClr val="bg1"/>
                </a:solidFill>
              </a:rPr>
              <a:t>    public static void main(String[] </a:t>
            </a:r>
            <a:r>
              <a:rPr lang="en-IN" sz="2200" dirty="0" err="1">
                <a:solidFill>
                  <a:schemeClr val="bg1"/>
                </a:solidFill>
              </a:rPr>
              <a:t>args</a:t>
            </a:r>
            <a:r>
              <a:rPr lang="en-IN" sz="2200" dirty="0">
                <a:solidFill>
                  <a:schemeClr val="bg1"/>
                </a:solidFill>
              </a:rPr>
              <a:t>) {</a:t>
            </a:r>
          </a:p>
          <a:p>
            <a:r>
              <a:rPr lang="en-IN" sz="2200" dirty="0">
                <a:solidFill>
                  <a:schemeClr val="bg1"/>
                </a:solidFill>
              </a:rPr>
              <a:t>        for (int </a:t>
            </a:r>
            <a:r>
              <a:rPr lang="en-IN" sz="2200" dirty="0" err="1">
                <a:solidFill>
                  <a:schemeClr val="bg1"/>
                </a:solidFill>
              </a:rPr>
              <a:t>i</a:t>
            </a:r>
            <a:r>
              <a:rPr lang="en-IN" sz="2200" dirty="0">
                <a:solidFill>
                  <a:schemeClr val="bg1"/>
                </a:solidFill>
              </a:rPr>
              <a:t> = 1; </a:t>
            </a:r>
            <a:r>
              <a:rPr lang="en-IN" sz="2200" dirty="0" err="1">
                <a:solidFill>
                  <a:schemeClr val="bg1"/>
                </a:solidFill>
              </a:rPr>
              <a:t>i</a:t>
            </a:r>
            <a:r>
              <a:rPr lang="en-IN" sz="2200" dirty="0">
                <a:solidFill>
                  <a:schemeClr val="bg1"/>
                </a:solidFill>
              </a:rPr>
              <a:t> &lt;= 5; </a:t>
            </a:r>
            <a:r>
              <a:rPr lang="en-IN" sz="2200" dirty="0" err="1">
                <a:solidFill>
                  <a:schemeClr val="bg1"/>
                </a:solidFill>
              </a:rPr>
              <a:t>i</a:t>
            </a:r>
            <a:r>
              <a:rPr lang="en-IN" sz="2200" dirty="0">
                <a:solidFill>
                  <a:schemeClr val="bg1"/>
                </a:solidFill>
              </a:rPr>
              <a:t>++) {</a:t>
            </a:r>
          </a:p>
          <a:p>
            <a:r>
              <a:rPr lang="en-IN" sz="2200" dirty="0">
                <a:solidFill>
                  <a:schemeClr val="bg1"/>
                </a:solidFill>
              </a:rPr>
              <a:t>            if (</a:t>
            </a:r>
            <a:r>
              <a:rPr lang="en-IN" sz="2200" dirty="0" err="1">
                <a:solidFill>
                  <a:schemeClr val="bg1"/>
                </a:solidFill>
              </a:rPr>
              <a:t>i</a:t>
            </a:r>
            <a:r>
              <a:rPr lang="en-IN" sz="2200" dirty="0">
                <a:solidFill>
                  <a:schemeClr val="bg1"/>
                </a:solidFill>
              </a:rPr>
              <a:t> == 3) {</a:t>
            </a:r>
          </a:p>
          <a:p>
            <a:r>
              <a:rPr lang="en-IN" sz="2200" dirty="0">
                <a:solidFill>
                  <a:schemeClr val="bg1"/>
                </a:solidFill>
              </a:rPr>
              <a:t>                break; // This will exit the loop when </a:t>
            </a:r>
            <a:r>
              <a:rPr lang="en-IN" sz="2200" dirty="0" err="1">
                <a:solidFill>
                  <a:schemeClr val="bg1"/>
                </a:solidFill>
              </a:rPr>
              <a:t>i</a:t>
            </a:r>
            <a:r>
              <a:rPr lang="en-IN" sz="2200" dirty="0">
                <a:solidFill>
                  <a:schemeClr val="bg1"/>
                </a:solidFill>
              </a:rPr>
              <a:t> is 3</a:t>
            </a:r>
          </a:p>
          <a:p>
            <a:r>
              <a:rPr lang="en-IN" sz="2200" dirty="0">
                <a:solidFill>
                  <a:schemeClr val="bg1"/>
                </a:solidFill>
              </a:rPr>
              <a:t>            }</a:t>
            </a:r>
          </a:p>
          <a:p>
            <a:r>
              <a:rPr lang="en-IN" sz="2200" dirty="0">
                <a:solidFill>
                  <a:schemeClr val="bg1"/>
                </a:solidFill>
              </a:rPr>
              <a:t>            </a:t>
            </a:r>
            <a:r>
              <a:rPr lang="en-IN" sz="2200" dirty="0" err="1">
                <a:solidFill>
                  <a:schemeClr val="bg1"/>
                </a:solidFill>
              </a:rPr>
              <a:t>System.out.println</a:t>
            </a:r>
            <a:r>
              <a:rPr lang="en-IN" sz="2200" dirty="0">
                <a:solidFill>
                  <a:schemeClr val="bg1"/>
                </a:solidFill>
              </a:rPr>
              <a:t>(</a:t>
            </a:r>
            <a:r>
              <a:rPr lang="en-IN" sz="2200" dirty="0" err="1">
                <a:solidFill>
                  <a:schemeClr val="bg1"/>
                </a:solidFill>
              </a:rPr>
              <a:t>i</a:t>
            </a:r>
            <a:r>
              <a:rPr lang="en-IN" sz="2200" dirty="0">
                <a:solidFill>
                  <a:schemeClr val="bg1"/>
                </a:solidFill>
              </a:rPr>
              <a:t>);</a:t>
            </a:r>
          </a:p>
          <a:p>
            <a:r>
              <a:rPr lang="en-IN" sz="2200" dirty="0">
                <a:solidFill>
                  <a:schemeClr val="bg1"/>
                </a:solidFill>
              </a:rPr>
              <a:t>        }</a:t>
            </a:r>
          </a:p>
          <a:p>
            <a:r>
              <a:rPr lang="en-IN" sz="2200" dirty="0">
                <a:solidFill>
                  <a:schemeClr val="bg1"/>
                </a:solidFill>
              </a:rPr>
              <a:t>    }</a:t>
            </a:r>
          </a:p>
          <a:p>
            <a:r>
              <a:rPr lang="en-IN" sz="2200" dirty="0">
                <a:solidFill>
                  <a:schemeClr val="bg1"/>
                </a:solidFill>
              </a:rPr>
              <a:t>}</a:t>
            </a:r>
          </a:p>
        </p:txBody>
      </p:sp>
      <p:sp>
        <p:nvSpPr>
          <p:cNvPr id="41" name="TextBox 40">
            <a:extLst>
              <a:ext uri="{FF2B5EF4-FFF2-40B4-BE49-F238E27FC236}">
                <a16:creationId xmlns:a16="http://schemas.microsoft.com/office/drawing/2014/main" xmlns="" id="{C4932694-34A5-6432-F9F3-4D4E7108D324}"/>
              </a:ext>
            </a:extLst>
          </p:cNvPr>
          <p:cNvSpPr txBox="1"/>
          <p:nvPr/>
        </p:nvSpPr>
        <p:spPr>
          <a:xfrm>
            <a:off x="6400800" y="3041571"/>
            <a:ext cx="6096000" cy="3816429"/>
          </a:xfrm>
          <a:prstGeom prst="rect">
            <a:avLst/>
          </a:prstGeom>
          <a:noFill/>
        </p:spPr>
        <p:txBody>
          <a:bodyPr wrap="square">
            <a:spAutoFit/>
          </a:bodyPr>
          <a:lstStyle/>
          <a:p>
            <a:r>
              <a:rPr lang="en-IN" sz="2200" dirty="0">
                <a:solidFill>
                  <a:schemeClr val="bg1"/>
                </a:solidFill>
              </a:rPr>
              <a:t>#include &lt;iostream&gt;</a:t>
            </a:r>
          </a:p>
          <a:p>
            <a:endParaRPr lang="en-IN" sz="2200" dirty="0">
              <a:solidFill>
                <a:schemeClr val="bg1"/>
              </a:solidFill>
            </a:endParaRPr>
          </a:p>
          <a:p>
            <a:r>
              <a:rPr lang="en-IN" sz="2200" dirty="0">
                <a:solidFill>
                  <a:schemeClr val="bg1"/>
                </a:solidFill>
              </a:rPr>
              <a:t>int main() {</a:t>
            </a:r>
          </a:p>
          <a:p>
            <a:r>
              <a:rPr lang="en-IN" sz="2200" dirty="0">
                <a:solidFill>
                  <a:schemeClr val="bg1"/>
                </a:solidFill>
              </a:rPr>
              <a:t>    for (int </a:t>
            </a:r>
            <a:r>
              <a:rPr lang="en-IN" sz="2200" dirty="0" err="1">
                <a:solidFill>
                  <a:schemeClr val="bg1"/>
                </a:solidFill>
              </a:rPr>
              <a:t>i</a:t>
            </a:r>
            <a:r>
              <a:rPr lang="en-IN" sz="2200" dirty="0">
                <a:solidFill>
                  <a:schemeClr val="bg1"/>
                </a:solidFill>
              </a:rPr>
              <a:t> = 1; </a:t>
            </a:r>
            <a:r>
              <a:rPr lang="en-IN" sz="2200" dirty="0" err="1">
                <a:solidFill>
                  <a:schemeClr val="bg1"/>
                </a:solidFill>
              </a:rPr>
              <a:t>i</a:t>
            </a:r>
            <a:r>
              <a:rPr lang="en-IN" sz="2200" dirty="0">
                <a:solidFill>
                  <a:schemeClr val="bg1"/>
                </a:solidFill>
              </a:rPr>
              <a:t> &lt;= 5; </a:t>
            </a:r>
            <a:r>
              <a:rPr lang="en-IN" sz="2200" dirty="0" err="1">
                <a:solidFill>
                  <a:schemeClr val="bg1"/>
                </a:solidFill>
              </a:rPr>
              <a:t>i</a:t>
            </a:r>
            <a:r>
              <a:rPr lang="en-IN" sz="2200" dirty="0">
                <a:solidFill>
                  <a:schemeClr val="bg1"/>
                </a:solidFill>
              </a:rPr>
              <a:t>++) {</a:t>
            </a:r>
          </a:p>
          <a:p>
            <a:r>
              <a:rPr lang="en-IN" sz="2200" dirty="0">
                <a:solidFill>
                  <a:schemeClr val="bg1"/>
                </a:solidFill>
              </a:rPr>
              <a:t>        if (</a:t>
            </a:r>
            <a:r>
              <a:rPr lang="en-IN" sz="2200" dirty="0" err="1">
                <a:solidFill>
                  <a:schemeClr val="bg1"/>
                </a:solidFill>
              </a:rPr>
              <a:t>i</a:t>
            </a:r>
            <a:r>
              <a:rPr lang="en-IN" sz="2200" dirty="0">
                <a:solidFill>
                  <a:schemeClr val="bg1"/>
                </a:solidFill>
              </a:rPr>
              <a:t> == 3) {</a:t>
            </a:r>
          </a:p>
          <a:p>
            <a:r>
              <a:rPr lang="en-IN" sz="2200" dirty="0">
                <a:solidFill>
                  <a:schemeClr val="bg1"/>
                </a:solidFill>
              </a:rPr>
              <a:t>            break; // This will exit the loop when </a:t>
            </a:r>
            <a:r>
              <a:rPr lang="en-IN" sz="2200" dirty="0" err="1">
                <a:solidFill>
                  <a:schemeClr val="bg1"/>
                </a:solidFill>
              </a:rPr>
              <a:t>i</a:t>
            </a:r>
            <a:r>
              <a:rPr lang="en-IN" sz="2200" dirty="0">
                <a:solidFill>
                  <a:schemeClr val="bg1"/>
                </a:solidFill>
              </a:rPr>
              <a:t> is 3</a:t>
            </a:r>
          </a:p>
          <a:p>
            <a:r>
              <a:rPr lang="en-IN" sz="2200" dirty="0">
                <a:solidFill>
                  <a:schemeClr val="bg1"/>
                </a:solidFill>
              </a:rPr>
              <a:t>        }</a:t>
            </a:r>
          </a:p>
          <a:p>
            <a:r>
              <a:rPr lang="en-IN" sz="2200" dirty="0">
                <a:solidFill>
                  <a:schemeClr val="bg1"/>
                </a:solidFill>
              </a:rPr>
              <a:t>        std::cout &lt;&lt; </a:t>
            </a:r>
            <a:r>
              <a:rPr lang="en-IN" sz="2200" dirty="0" err="1">
                <a:solidFill>
                  <a:schemeClr val="bg1"/>
                </a:solidFill>
              </a:rPr>
              <a:t>i</a:t>
            </a:r>
            <a:r>
              <a:rPr lang="en-IN" sz="2200" dirty="0">
                <a:solidFill>
                  <a:schemeClr val="bg1"/>
                </a:solidFill>
              </a:rPr>
              <a:t> &lt;&lt; std::</a:t>
            </a:r>
            <a:r>
              <a:rPr lang="en-IN" sz="2200" dirty="0" err="1">
                <a:solidFill>
                  <a:schemeClr val="bg1"/>
                </a:solidFill>
              </a:rPr>
              <a:t>endl</a:t>
            </a:r>
            <a:r>
              <a:rPr lang="en-IN" sz="2200" dirty="0">
                <a:solidFill>
                  <a:schemeClr val="bg1"/>
                </a:solidFill>
              </a:rPr>
              <a:t>;</a:t>
            </a:r>
          </a:p>
          <a:p>
            <a:r>
              <a:rPr lang="en-IN" sz="2200" dirty="0">
                <a:solidFill>
                  <a:schemeClr val="bg1"/>
                </a:solidFill>
              </a:rPr>
              <a:t>    }</a:t>
            </a:r>
          </a:p>
          <a:p>
            <a:r>
              <a:rPr lang="en-IN" sz="2200" dirty="0">
                <a:solidFill>
                  <a:schemeClr val="bg1"/>
                </a:solidFill>
              </a:rPr>
              <a:t>    return 0;</a:t>
            </a:r>
          </a:p>
          <a:p>
            <a:r>
              <a:rPr lang="en-IN" sz="2200" dirty="0">
                <a:solidFill>
                  <a:schemeClr val="bg1"/>
                </a:solidFill>
              </a:rPr>
              <a:t>}</a:t>
            </a:r>
          </a:p>
        </p:txBody>
      </p:sp>
      <p:sp>
        <p:nvSpPr>
          <p:cNvPr id="42" name="TextBox 41">
            <a:extLst>
              <a:ext uri="{FF2B5EF4-FFF2-40B4-BE49-F238E27FC236}">
                <a16:creationId xmlns:a16="http://schemas.microsoft.com/office/drawing/2014/main" xmlns="" id="{10EF53F0-DE82-6747-F0A9-7BDA89BC7F0A}"/>
              </a:ext>
            </a:extLst>
          </p:cNvPr>
          <p:cNvSpPr txBox="1"/>
          <p:nvPr/>
        </p:nvSpPr>
        <p:spPr>
          <a:xfrm>
            <a:off x="436880" y="2606633"/>
            <a:ext cx="847796" cy="523220"/>
          </a:xfrm>
          <a:prstGeom prst="rect">
            <a:avLst/>
          </a:prstGeom>
          <a:noFill/>
        </p:spPr>
        <p:txBody>
          <a:bodyPr wrap="none" rtlCol="0">
            <a:spAutoFit/>
          </a:bodyPr>
          <a:lstStyle/>
          <a:p>
            <a:r>
              <a:rPr lang="en-IN" sz="2800" dirty="0">
                <a:solidFill>
                  <a:schemeClr val="bg1"/>
                </a:solidFill>
              </a:rPr>
              <a:t>Java</a:t>
            </a:r>
          </a:p>
        </p:txBody>
      </p:sp>
      <p:sp>
        <p:nvSpPr>
          <p:cNvPr id="43" name="TextBox 42">
            <a:extLst>
              <a:ext uri="{FF2B5EF4-FFF2-40B4-BE49-F238E27FC236}">
                <a16:creationId xmlns:a16="http://schemas.microsoft.com/office/drawing/2014/main" xmlns="" id="{5FBBC6E8-8CC8-2DB3-7BFD-C71D61B82445}"/>
              </a:ext>
            </a:extLst>
          </p:cNvPr>
          <p:cNvSpPr txBox="1"/>
          <p:nvPr/>
        </p:nvSpPr>
        <p:spPr>
          <a:xfrm>
            <a:off x="6424331" y="2562492"/>
            <a:ext cx="824265" cy="523220"/>
          </a:xfrm>
          <a:prstGeom prst="rect">
            <a:avLst/>
          </a:prstGeom>
          <a:noFill/>
        </p:spPr>
        <p:txBody>
          <a:bodyPr wrap="none" rtlCol="0">
            <a:spAutoFit/>
          </a:bodyPr>
          <a:lstStyle/>
          <a:p>
            <a:r>
              <a:rPr lang="en-IN" sz="2800" dirty="0">
                <a:solidFill>
                  <a:schemeClr val="bg1"/>
                </a:solidFill>
              </a:rPr>
              <a:t>C++</a:t>
            </a:r>
          </a:p>
        </p:txBody>
      </p:sp>
    </p:spTree>
    <p:extLst>
      <p:ext uri="{BB962C8B-B14F-4D97-AF65-F5344CB8AC3E}">
        <p14:creationId xmlns:p14="http://schemas.microsoft.com/office/powerpoint/2010/main" val="1352978008"/>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2.xml><?xml version="1.0" encoding="utf-8"?>
<ds:datastoreItem xmlns:ds="http://schemas.openxmlformats.org/officeDocument/2006/customXml" ds:itemID="{3258F013-9E4A-4975-A97B-33FEBC5FEE80}">
  <ds:schemaRefs>
    <ds:schemaRef ds:uri="http://schemas.microsoft.com/office/infopath/2007/PartnerControls"/>
    <ds:schemaRef ds:uri="http://schemas.microsoft.com/sharepoint/v3"/>
    <ds:schemaRef ds:uri="http://purl.org/dc/dcmitype/"/>
    <ds:schemaRef ds:uri="http://www.w3.org/XML/1998/namespace"/>
    <ds:schemaRef ds:uri="http://schemas.microsoft.com/office/2006/documentManagement/types"/>
    <ds:schemaRef ds:uri="http://schemas.openxmlformats.org/package/2006/metadata/core-properties"/>
    <ds:schemaRef ds:uri="230e9df3-be65-4c73-a93b-d1236ebd677e"/>
    <ds:schemaRef ds:uri="16c05727-aa75-4e4a-9b5f-8a80a1165891"/>
    <ds:schemaRef ds:uri="71af3243-3dd4-4a8d-8c0d-dd76da1f02a5"/>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1134</Words>
  <Application>Microsoft Office PowerPoint</Application>
  <PresentationFormat>Widescreen</PresentationFormat>
  <Paragraphs>174</Paragraphs>
  <Slides>18</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Bierstadt</vt:lpstr>
      <vt:lpstr>Calibri</vt:lpstr>
      <vt:lpstr>Courier New</vt:lpstr>
      <vt:lpstr>inherit</vt:lpstr>
      <vt:lpstr>Nunito</vt:lpstr>
      <vt:lpstr>Posterama</vt:lpstr>
      <vt:lpstr>Posterama Bold</vt:lpstr>
      <vt:lpstr>Söhne</vt:lpstr>
      <vt:lpstr>Söhne Mono</vt:lpstr>
      <vt:lpstr>Verdana</vt:lpstr>
      <vt:lpstr>Office Theme</vt:lpstr>
      <vt:lpstr>PowerPoint Presentation</vt:lpstr>
      <vt:lpstr>LOOPS</vt:lpstr>
      <vt:lpstr>FOR LOOP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functions</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2023-10-21T10:38:56Z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